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01" r:id="rId2"/>
    <p:sldId id="1867" r:id="rId3"/>
    <p:sldId id="1868" r:id="rId4"/>
    <p:sldId id="1869" r:id="rId5"/>
    <p:sldId id="1870" r:id="rId6"/>
    <p:sldId id="1872" r:id="rId7"/>
    <p:sldId id="1873" r:id="rId8"/>
    <p:sldId id="1865" r:id="rId9"/>
    <p:sldId id="1866" r:id="rId10"/>
    <p:sldId id="302" r:id="rId11"/>
    <p:sldId id="303" r:id="rId12"/>
    <p:sldId id="304" r:id="rId13"/>
    <p:sldId id="311" r:id="rId14"/>
    <p:sldId id="310" r:id="rId15"/>
    <p:sldId id="316" r:id="rId16"/>
    <p:sldId id="312" r:id="rId17"/>
    <p:sldId id="314" r:id="rId18"/>
    <p:sldId id="317" r:id="rId19"/>
    <p:sldId id="318" r:id="rId20"/>
    <p:sldId id="319" r:id="rId21"/>
    <p:sldId id="320" r:id="rId22"/>
    <p:sldId id="313" r:id="rId23"/>
    <p:sldId id="307" r:id="rId24"/>
    <p:sldId id="308" r:id="rId25"/>
    <p:sldId id="309" r:id="rId26"/>
    <p:sldId id="321" r:id="rId27"/>
    <p:sldId id="315" r:id="rId28"/>
    <p:sldId id="326" r:id="rId29"/>
    <p:sldId id="330" r:id="rId30"/>
    <p:sldId id="325" r:id="rId31"/>
    <p:sldId id="322" r:id="rId32"/>
    <p:sldId id="331" r:id="rId33"/>
    <p:sldId id="323" r:id="rId34"/>
    <p:sldId id="332" r:id="rId35"/>
    <p:sldId id="328" r:id="rId36"/>
    <p:sldId id="327" r:id="rId37"/>
    <p:sldId id="329" r:id="rId38"/>
    <p:sldId id="333" r:id="rId39"/>
    <p:sldId id="335" r:id="rId40"/>
    <p:sldId id="334" r:id="rId4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44" autoAdjust="0"/>
    <p:restoredTop sz="94718"/>
  </p:normalViewPr>
  <p:slideViewPr>
    <p:cSldViewPr snapToGrid="0">
      <p:cViewPr varScale="1">
        <p:scale>
          <a:sx n="76" d="100"/>
          <a:sy n="76" d="100"/>
        </p:scale>
        <p:origin x="224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57E65-442A-4382-8A39-D1436924E1EF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6396F-2016-4205-9692-A4B995B5579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688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6470-F2E5-1646-1B77-2A570D95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D4F04-5B66-67E8-1456-2CD378219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EF16A-2A9B-9BC5-9526-14AE27231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ABCEB-113E-E298-A19D-334FB80DF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396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F0A3A-1E04-EA14-D4B1-EBDE5C783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BAC5B-55A3-D9C9-21D9-4570D24FD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B0232-32E2-8CA0-B0FE-D81EF1E44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69365-B7A6-B1EE-1941-331D37C1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818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7122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B11D-D576-D030-A033-AC0BF2BBD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54CBF-E029-650E-E114-DCF17156D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870D0-0549-DDE3-6F6A-CD15AE569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8391-C967-8C92-6CDC-85695CD88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5432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EA0A8-35F8-E515-D766-A53DE94D7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7A7D0-3E90-03A2-FFB2-33E3FB0EE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49FA7-72EF-45E2-69BE-188B86D13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7EFCF-A948-E7E3-766D-25B0C1ED4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7292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9A98-22A7-A83A-6E60-2DC68F5D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48556-0109-3005-FC1A-5B2BD2D60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24A9E-9210-ADF3-0E9E-4EBCFBC76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274-F11D-5EA8-FF38-1EA79DCA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2927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5491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616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D8EA2-F7A7-41BE-F04C-5A66F695A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91D8A-8D5F-651E-E516-991ADC173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0B890-186E-FC5D-86A3-EAEC5EE43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D8361-F3B1-963D-1F38-1367097B5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51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988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2682D-D6E5-B9E8-FC92-1D57B836C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5E0E6-8703-B7E6-3F26-D28E8E50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CCEB3-C3FC-E20B-249E-E7E10038C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7C88-1F7F-4B03-C99A-501A22F4A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137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3DC47-EDC7-C261-5973-D1A02EAE3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23724-CCDE-8F75-BF4A-92F96A60F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CCAD5-62E3-52DE-2414-82EE24117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1E16A-2F90-025A-4C1D-9874CE630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3960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77CE-794F-2B96-9B38-3BB6699ED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5259A-E526-CC5A-E213-BE510E8C1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806D-47D4-65EB-5FFF-15D90AC26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83AEE-763E-BEB1-AC1B-C959DF5DB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826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236AA-9FF1-006E-E607-062F697C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4A70E-539A-CBEE-38DC-69887A92C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064D3-5B20-9C73-3A0E-5DAEF5D95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B2D18-F6C0-CFD4-0D94-57711D78F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57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C1EA0-3545-0AFA-CB95-A092A67BC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A828F-FD37-1E1F-2788-C765979A4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F9AE2-3D22-22D9-8E90-84FF3F248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45048-46F2-AA2B-8146-4C1E62849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0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C7FC1-5B68-C1D8-A936-2B91F244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A37FE-EFCA-C9AE-CD5C-F222F99FB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491A0-CE6E-9B5C-C54B-39652BF1E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872C1-823C-2BF8-DFCF-4F95C733E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9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057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24A05-190C-EC6F-A4FA-6BD977AFF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479521-4DE3-0251-9E02-354126F0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4739C6-1818-C6CC-E48E-E80966F4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0D061A-0595-7452-FEFC-5AA8F782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65271C-7318-37CA-7BE9-94FA8618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887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D1BA5-E3A5-5347-8AE8-8E71BE85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1365C9-841D-CEDD-6A21-40F28C1B8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DAED2A-7578-B312-2494-92E73C35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6B3121-257A-0C1C-F504-6BC4FE80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C7B6D7-9717-4179-6C67-AAB7EBCA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607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5237C8-09AD-5485-76BB-EA687591E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2B6805-1185-BD87-2D28-E554A3F21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0B9AB3-A4AF-1D1B-739A-962988C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4C9BF1-9554-C5B7-75B7-9BAA9372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43DA24-3209-46A8-B320-7E75C503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969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BD56F-44B9-4513-55A8-BC41892F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06753-DADE-548B-2DC9-F61735C6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F86E9B-7E07-5246-2308-680FC89B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287095-8F92-A625-ADE4-FD559960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A64593-74DD-4BBB-7377-9E9C70576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725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972B1-4755-E7DA-D563-324135A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F7BB01-D889-E57C-74CE-40906422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EF4A9D-A86B-D73D-4311-DFBFDE52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383EDC-D4E5-6C1C-3EBB-C80645F3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B754BE-839C-F922-D3F3-F5417C4E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753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D9D40-EA6B-B112-CE6A-7C897BA6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467BFC-E180-9220-6547-99F1F16D4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7A2F6C-B544-9222-E641-2406A9091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8D72A5-1891-3189-7B9C-1CCED95A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9D6BF6-A4B8-F6D8-373B-FEB277DD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0AD171-3E0C-C34E-3E72-63C12174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701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C2F14-A23C-BEFB-57B3-EAF7CB6B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031826-830E-9013-F89C-F9D26DB4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5EFAB7-D303-07A0-14F9-1ED8987A6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68D2B2-4AD5-2455-7BA6-D855789BD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4D7951-E34F-9C7B-FED8-96C4AE2E1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EC7F91E-6A0B-E10C-8151-EEE17D79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364B2B-0E07-DDC9-0FF1-0947ADEC7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4A68FC-8AFD-4370-807C-782A86C4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340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DA449-86C2-BF9D-3C26-88E358D3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FF5F16-5D35-71E7-7D3E-7D56AE53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FCEA96-F7DA-289F-CEA0-5EBE6819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1F2073-3051-64B7-589B-8E23DC09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05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AF1B950-6A31-DE37-200D-2CC20FE6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D5940CD-DBAF-0CFC-5529-F97170CA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07E1FA-C32F-77B0-BC61-BBCF346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914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DA1A-B0C8-5019-0747-5133FBC7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0B0185-03B9-A3C7-BDFE-B5391F1B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648B70-5273-0DC0-22E4-1CCB634C0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06EFA3-CAFC-9EFD-6818-1C4312A8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B285DE-FA26-D6E9-CF5D-5C5C9904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0748CF-AD1D-530F-DE4D-9875D890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755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4BAD-C370-E314-0492-EAA59162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CE36FA-2008-2AB9-218C-5B5720929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F0C984-D740-7CE4-F4F4-2E3CD0747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0F0BFF-DE64-4149-A3AB-9D0CBAD8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04C14-6D4B-DFAE-A016-BB31E3D4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E2E335-CF85-88D3-5361-E6A125E7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467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75585C-8D9A-D258-3F8C-B27E4A26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F60817-7D99-CDDD-3165-53B39D9D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8DA66D-7D18-E259-49E3-B691E253E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3B5F68-9ED8-E54F-2655-520887E64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D429DB-1862-8347-0A59-C98561F69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198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youtu.be/w8YQcEd77_o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8YQcEd77_o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8YQcEd77_o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w8YQcEd77_o" TargetMode="Externa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8YQcEd77_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8YQcEd77_o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0" y="311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Stable Diffusion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1" y="1769569"/>
            <a:ext cx="3785011" cy="40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Mery, Daniel Sebastián Gaete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(con videos de </a:t>
            </a:r>
            <a:r>
              <a:rPr lang="es-CL" sz="1400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Avishek</a:t>
            </a:r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Biswas)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E19CC29-B24E-199E-1FF2-F4AF76F05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9"/>
          <a:stretch/>
        </p:blipFill>
        <p:spPr>
          <a:xfrm>
            <a:off x="1538280" y="-329783"/>
            <a:ext cx="9419530" cy="656569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92E976C-B5FC-8005-BC29-AD24563311AE}"/>
              </a:ext>
            </a:extLst>
          </p:cNvPr>
          <p:cNvSpPr/>
          <p:nvPr/>
        </p:nvSpPr>
        <p:spPr>
          <a:xfrm>
            <a:off x="1409075" y="2473377"/>
            <a:ext cx="839450" cy="4047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834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C9697360-3FD7-D44E-86F1-8F61690C6AAB}"/>
              </a:ext>
            </a:extLst>
          </p:cNvPr>
          <p:cNvSpPr txBox="1"/>
          <p:nvPr/>
        </p:nvSpPr>
        <p:spPr>
          <a:xfrm>
            <a:off x="71850" y="151252"/>
            <a:ext cx="1160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How to generate an image from noise?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582DF7-BED4-6164-A4D7-63AFCCE8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42" y="1576386"/>
            <a:ext cx="3705225" cy="370522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C5D304CD-30F0-BB71-EE78-99D2F56BF653}"/>
              </a:ext>
            </a:extLst>
          </p:cNvPr>
          <p:cNvGrpSpPr/>
          <p:nvPr/>
        </p:nvGrpSpPr>
        <p:grpSpPr>
          <a:xfrm>
            <a:off x="4515867" y="1576387"/>
            <a:ext cx="6865492" cy="3705225"/>
            <a:chOff x="4515867" y="1576387"/>
            <a:chExt cx="6865492" cy="370522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9F40F3E-3629-D780-7608-EE56D5112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134" y="1576387"/>
              <a:ext cx="3705225" cy="3705225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B0EBAE83-3E21-64D4-F1FC-301B1F71641F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4515867" y="3428999"/>
              <a:ext cx="31602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7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50CC-9F06-122C-9C7A-08E2F8E2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1C4A37F-3B3C-E388-DB54-E252C11A08D2}"/>
              </a:ext>
            </a:extLst>
          </p:cNvPr>
          <p:cNvSpPr txBox="1"/>
          <p:nvPr/>
        </p:nvSpPr>
        <p:spPr>
          <a:xfrm>
            <a:off x="71850" y="151252"/>
            <a:ext cx="8144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From Image to Noise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29EFED-96A5-CFE6-5D68-E6A4B396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39" y="1417785"/>
            <a:ext cx="2011215" cy="201121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7CBFA2-9C8A-FFF1-57B1-BC6CC411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146" y="1417785"/>
            <a:ext cx="2011215" cy="201121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6822F11-416B-8911-602C-0578945BE6B0}"/>
              </a:ext>
            </a:extLst>
          </p:cNvPr>
          <p:cNvCxnSpPr>
            <a:cxnSpLocks/>
          </p:cNvCxnSpPr>
          <p:nvPr/>
        </p:nvCxnSpPr>
        <p:spPr>
          <a:xfrm>
            <a:off x="5556000" y="2389725"/>
            <a:ext cx="1080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CC18D29-3F22-81B3-FAB9-7641F92E032B}"/>
              </a:ext>
            </a:extLst>
          </p:cNvPr>
          <p:cNvCxnSpPr>
            <a:cxnSpLocks/>
          </p:cNvCxnSpPr>
          <p:nvPr/>
        </p:nvCxnSpPr>
        <p:spPr>
          <a:xfrm>
            <a:off x="6096000" y="1849725"/>
            <a:ext cx="0" cy="10800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A0BFF30-8B86-5623-1912-442502D4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92" y="4280907"/>
            <a:ext cx="2011215" cy="201121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F58EB2A-A37C-0A91-AC5F-935D136A6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391" y="4280907"/>
            <a:ext cx="2011215" cy="20112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A2ECB1C-A756-1C96-836D-8E65E40EB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391" y="4280906"/>
            <a:ext cx="2011215" cy="201121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B05C0F1-37E4-E0BC-A733-1AC38875D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391" y="4280905"/>
            <a:ext cx="2011215" cy="20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7904 -0.4224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7786 -0.4224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8034 -0.4224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8398 -0.422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DED9-B46D-F310-0244-214AB7803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27445CA3-2C3D-B800-3AB0-39CA1DC77105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2D13D6-647A-B637-0161-FEC7EF03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sp>
        <p:nvSpPr>
          <p:cNvPr id="38" name="Flecha: curvada hacia la derecha 37">
            <a:extLst>
              <a:ext uri="{FF2B5EF4-FFF2-40B4-BE49-F238E27FC236}">
                <a16:creationId xmlns:a16="http://schemas.microsoft.com/office/drawing/2014/main" id="{8B47425B-5263-5E80-F830-6DC3DD950AE8}"/>
              </a:ext>
            </a:extLst>
          </p:cNvPr>
          <p:cNvSpPr/>
          <p:nvPr/>
        </p:nvSpPr>
        <p:spPr>
          <a:xfrm rot="16200000">
            <a:off x="1712483" y="3096307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9" name="Flecha: curvada hacia la derecha 38">
            <a:extLst>
              <a:ext uri="{FF2B5EF4-FFF2-40B4-BE49-F238E27FC236}">
                <a16:creationId xmlns:a16="http://schemas.microsoft.com/office/drawing/2014/main" id="{ED5F1E2A-4404-BCF6-E831-D2226C761DC6}"/>
              </a:ext>
            </a:extLst>
          </p:cNvPr>
          <p:cNvSpPr/>
          <p:nvPr/>
        </p:nvSpPr>
        <p:spPr>
          <a:xfrm rot="16200000">
            <a:off x="3721228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2" name="Flecha: curvada hacia la derecha 41">
            <a:extLst>
              <a:ext uri="{FF2B5EF4-FFF2-40B4-BE49-F238E27FC236}">
                <a16:creationId xmlns:a16="http://schemas.microsoft.com/office/drawing/2014/main" id="{E9F30075-5806-3BA0-BCFD-E7932E24EC81}"/>
              </a:ext>
            </a:extLst>
          </p:cNvPr>
          <p:cNvSpPr/>
          <p:nvPr/>
        </p:nvSpPr>
        <p:spPr>
          <a:xfrm rot="16200000">
            <a:off x="5729973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3" name="Flecha: curvada hacia la derecha 42">
            <a:extLst>
              <a:ext uri="{FF2B5EF4-FFF2-40B4-BE49-F238E27FC236}">
                <a16:creationId xmlns:a16="http://schemas.microsoft.com/office/drawing/2014/main" id="{1ADA13E8-BB38-96D7-D36B-0285CD946801}"/>
              </a:ext>
            </a:extLst>
          </p:cNvPr>
          <p:cNvSpPr/>
          <p:nvPr/>
        </p:nvSpPr>
        <p:spPr>
          <a:xfrm rot="16200000">
            <a:off x="7738717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6" name="Flecha: curvada hacia la derecha 45">
            <a:extLst>
              <a:ext uri="{FF2B5EF4-FFF2-40B4-BE49-F238E27FC236}">
                <a16:creationId xmlns:a16="http://schemas.microsoft.com/office/drawing/2014/main" id="{022F8C1E-359A-40F2-5C9A-B58C69BDF0E2}"/>
              </a:ext>
            </a:extLst>
          </p:cNvPr>
          <p:cNvSpPr/>
          <p:nvPr/>
        </p:nvSpPr>
        <p:spPr>
          <a:xfrm rot="16200000">
            <a:off x="9747463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B5344-5071-E502-EE10-E0B64D48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10A46F-E810-B887-CAEB-28555710BF55}"/>
              </a:ext>
            </a:extLst>
          </p:cNvPr>
          <p:cNvSpPr txBox="1"/>
          <p:nvPr/>
        </p:nvSpPr>
        <p:spPr>
          <a:xfrm>
            <a:off x="10770630" y="304477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9D9CA-94CB-99CF-84BD-2F3F566A6934}"/>
              </a:ext>
            </a:extLst>
          </p:cNvPr>
          <p:cNvSpPr txBox="1"/>
          <p:nvPr/>
        </p:nvSpPr>
        <p:spPr>
          <a:xfrm>
            <a:off x="8725183" y="3028716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FD59-0B27-CCBB-50E9-B9D04D6A88B6}"/>
              </a:ext>
            </a:extLst>
          </p:cNvPr>
          <p:cNvSpPr txBox="1"/>
          <p:nvPr/>
        </p:nvSpPr>
        <p:spPr>
          <a:xfrm>
            <a:off x="6810821" y="3046150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11F63-F89A-C03C-CBDF-2BF66827CD6E}"/>
              </a:ext>
            </a:extLst>
          </p:cNvPr>
          <p:cNvSpPr txBox="1"/>
          <p:nvPr/>
        </p:nvSpPr>
        <p:spPr>
          <a:xfrm>
            <a:off x="4769597" y="3063735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96685-D834-14D3-3111-AD9907609575}"/>
              </a:ext>
            </a:extLst>
          </p:cNvPr>
          <p:cNvSpPr txBox="1"/>
          <p:nvPr/>
        </p:nvSpPr>
        <p:spPr>
          <a:xfrm>
            <a:off x="820254" y="3097219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3F990-8604-F9E9-A244-C6BAAB5AA67B}"/>
              </a:ext>
            </a:extLst>
          </p:cNvPr>
          <p:cNvSpPr txBox="1"/>
          <p:nvPr/>
        </p:nvSpPr>
        <p:spPr>
          <a:xfrm>
            <a:off x="2678311" y="306465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363076D-32F6-4C62-6C72-EA2E49D38270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23E236-C9C6-DB27-3496-B487EAB4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sp>
        <p:nvSpPr>
          <p:cNvPr id="38" name="Flecha: curvada hacia la derecha 37">
            <a:extLst>
              <a:ext uri="{FF2B5EF4-FFF2-40B4-BE49-F238E27FC236}">
                <a16:creationId xmlns:a16="http://schemas.microsoft.com/office/drawing/2014/main" id="{788B39EB-A728-6F6A-4C2E-5DA90F3D6A3D}"/>
              </a:ext>
            </a:extLst>
          </p:cNvPr>
          <p:cNvSpPr/>
          <p:nvPr/>
        </p:nvSpPr>
        <p:spPr>
          <a:xfrm rot="16200000">
            <a:off x="1712483" y="3096307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9" name="Flecha: curvada hacia la derecha 38">
            <a:extLst>
              <a:ext uri="{FF2B5EF4-FFF2-40B4-BE49-F238E27FC236}">
                <a16:creationId xmlns:a16="http://schemas.microsoft.com/office/drawing/2014/main" id="{1BDA48ED-ABB4-1C37-F733-CC03966CB5E3}"/>
              </a:ext>
            </a:extLst>
          </p:cNvPr>
          <p:cNvSpPr/>
          <p:nvPr/>
        </p:nvSpPr>
        <p:spPr>
          <a:xfrm rot="16200000">
            <a:off x="3721228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2" name="Flecha: curvada hacia la derecha 41">
            <a:extLst>
              <a:ext uri="{FF2B5EF4-FFF2-40B4-BE49-F238E27FC236}">
                <a16:creationId xmlns:a16="http://schemas.microsoft.com/office/drawing/2014/main" id="{5B9D1720-33BE-160A-650F-967E23114DDE}"/>
              </a:ext>
            </a:extLst>
          </p:cNvPr>
          <p:cNvSpPr/>
          <p:nvPr/>
        </p:nvSpPr>
        <p:spPr>
          <a:xfrm rot="16200000">
            <a:off x="5729973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3" name="Flecha: curvada hacia la derecha 42">
            <a:extLst>
              <a:ext uri="{FF2B5EF4-FFF2-40B4-BE49-F238E27FC236}">
                <a16:creationId xmlns:a16="http://schemas.microsoft.com/office/drawing/2014/main" id="{96694FD6-0770-3615-9663-1C242343D71E}"/>
              </a:ext>
            </a:extLst>
          </p:cNvPr>
          <p:cNvSpPr/>
          <p:nvPr/>
        </p:nvSpPr>
        <p:spPr>
          <a:xfrm rot="16200000">
            <a:off x="7738717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6" name="Flecha: curvada hacia la derecha 45">
            <a:extLst>
              <a:ext uri="{FF2B5EF4-FFF2-40B4-BE49-F238E27FC236}">
                <a16:creationId xmlns:a16="http://schemas.microsoft.com/office/drawing/2014/main" id="{F6D10B74-6F36-42C7-22CF-FD73414512BA}"/>
              </a:ext>
            </a:extLst>
          </p:cNvPr>
          <p:cNvSpPr/>
          <p:nvPr/>
        </p:nvSpPr>
        <p:spPr>
          <a:xfrm rot="16200000">
            <a:off x="9747463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11" name="Picture 10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BFC7A77-BB8F-B131-449A-E7036D33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3" y="4300691"/>
            <a:ext cx="7708900" cy="1943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339BE6-66F5-0537-458F-F6C59489BA85}"/>
              </a:ext>
            </a:extLst>
          </p:cNvPr>
          <p:cNvGrpSpPr/>
          <p:nvPr/>
        </p:nvGrpSpPr>
        <p:grpSpPr>
          <a:xfrm>
            <a:off x="1068944" y="6243791"/>
            <a:ext cx="5185885" cy="533492"/>
            <a:chOff x="1068944" y="6243791"/>
            <a:chExt cx="5185885" cy="533492"/>
          </a:xfrm>
        </p:grpSpPr>
        <p:pic>
          <p:nvPicPr>
            <p:cNvPr id="13" name="Picture 12" descr="A black letter on a yellow background&#10;&#10;Description automatically generated">
              <a:extLst>
                <a:ext uri="{FF2B5EF4-FFF2-40B4-BE49-F238E27FC236}">
                  <a16:creationId xmlns:a16="http://schemas.microsoft.com/office/drawing/2014/main" id="{950970A0-AE70-1DC5-BE0A-757CAFC48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44" y="6243791"/>
              <a:ext cx="447445" cy="5334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682C43-F6A7-845E-9BF0-A244E1622B91}"/>
                </a:ext>
              </a:extLst>
            </p:cNvPr>
            <p:cNvSpPr txBox="1"/>
            <p:nvPr/>
          </p:nvSpPr>
          <p:spPr>
            <a:xfrm>
              <a:off x="1588826" y="6379658"/>
              <a:ext cx="466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Amount of Gaussian noise added at timestep t</a:t>
              </a:r>
              <a:endParaRPr lang="en-CL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3FFC5D-6793-5777-A6DD-E3D1C05FFB56}"/>
              </a:ext>
            </a:extLst>
          </p:cNvPr>
          <p:cNvSpPr txBox="1"/>
          <p:nvPr/>
        </p:nvSpPr>
        <p:spPr>
          <a:xfrm>
            <a:off x="6201052" y="4331525"/>
            <a:ext cx="1164197" cy="37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373738-E5B4-0BAD-453C-5142C3A94605}"/>
              </a:ext>
            </a:extLst>
          </p:cNvPr>
          <p:cNvSpPr/>
          <p:nvPr/>
        </p:nvSpPr>
        <p:spPr>
          <a:xfrm>
            <a:off x="6453555" y="4695094"/>
            <a:ext cx="633046" cy="664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0886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ACCA3-90B8-AA3F-9EE1-51AF1D96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45" y="206431"/>
            <a:ext cx="10119008" cy="3990463"/>
          </a:xfrm>
          <a:prstGeom prst="rect">
            <a:avLst/>
          </a:prstGeo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DB532CD-FC98-8409-A8BB-8AD3B4554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3" y="4300691"/>
            <a:ext cx="7708900" cy="1943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60BEFE-7943-6E01-4860-1FFE871786D4}"/>
              </a:ext>
            </a:extLst>
          </p:cNvPr>
          <p:cNvGrpSpPr/>
          <p:nvPr/>
        </p:nvGrpSpPr>
        <p:grpSpPr>
          <a:xfrm>
            <a:off x="1068944" y="6243791"/>
            <a:ext cx="5185885" cy="533492"/>
            <a:chOff x="1068944" y="6243791"/>
            <a:chExt cx="5185885" cy="533492"/>
          </a:xfrm>
        </p:grpSpPr>
        <p:pic>
          <p:nvPicPr>
            <p:cNvPr id="7" name="Picture 6" descr="A black letter on a yellow background&#10;&#10;Description automatically generated">
              <a:extLst>
                <a:ext uri="{FF2B5EF4-FFF2-40B4-BE49-F238E27FC236}">
                  <a16:creationId xmlns:a16="http://schemas.microsoft.com/office/drawing/2014/main" id="{936AE217-639D-E879-000D-F81B74F2B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44" y="6243791"/>
              <a:ext cx="447445" cy="5334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58C359-4E69-8FDF-DABB-BC0A83AAD744}"/>
                </a:ext>
              </a:extLst>
            </p:cNvPr>
            <p:cNvSpPr txBox="1"/>
            <p:nvPr/>
          </p:nvSpPr>
          <p:spPr>
            <a:xfrm>
              <a:off x="1588826" y="6379658"/>
              <a:ext cx="466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Amount of Gaussian noise added at timestep t</a:t>
              </a:r>
              <a:endParaRPr lang="en-CL" dirty="0"/>
            </a:p>
          </p:txBody>
        </p:sp>
      </p:grpSp>
    </p:spTree>
    <p:extLst>
      <p:ext uri="{BB962C8B-B14F-4D97-AF65-F5344CB8AC3E}">
        <p14:creationId xmlns:p14="http://schemas.microsoft.com/office/powerpoint/2010/main" val="61325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5C2-E2C7-E0BC-B5E5-B151B3CC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585A16-6651-2BEE-27FA-32F44B5FF55B}"/>
              </a:ext>
            </a:extLst>
          </p:cNvPr>
          <p:cNvSpPr txBox="1"/>
          <p:nvPr/>
        </p:nvSpPr>
        <p:spPr>
          <a:xfrm>
            <a:off x="10770630" y="304477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5ADAE-98B8-156A-F2B1-4E08ABC837BB}"/>
              </a:ext>
            </a:extLst>
          </p:cNvPr>
          <p:cNvSpPr txBox="1"/>
          <p:nvPr/>
        </p:nvSpPr>
        <p:spPr>
          <a:xfrm>
            <a:off x="8725183" y="3028716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C0F3F-D868-6911-D15B-BF2D11C8E8B1}"/>
              </a:ext>
            </a:extLst>
          </p:cNvPr>
          <p:cNvSpPr txBox="1"/>
          <p:nvPr/>
        </p:nvSpPr>
        <p:spPr>
          <a:xfrm>
            <a:off x="6810821" y="3046150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C9895-672B-1263-303C-EA0D9440C270}"/>
              </a:ext>
            </a:extLst>
          </p:cNvPr>
          <p:cNvSpPr txBox="1"/>
          <p:nvPr/>
        </p:nvSpPr>
        <p:spPr>
          <a:xfrm>
            <a:off x="4769597" y="3063735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87242-12C2-08F7-DE4E-588823734B0A}"/>
              </a:ext>
            </a:extLst>
          </p:cNvPr>
          <p:cNvSpPr txBox="1"/>
          <p:nvPr/>
        </p:nvSpPr>
        <p:spPr>
          <a:xfrm>
            <a:off x="820254" y="302948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A37A0-2BC5-8AD7-F3A6-07C356926DB1}"/>
              </a:ext>
            </a:extLst>
          </p:cNvPr>
          <p:cNvSpPr txBox="1"/>
          <p:nvPr/>
        </p:nvSpPr>
        <p:spPr>
          <a:xfrm>
            <a:off x="2678311" y="306465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10A06D0-5FF2-B4FD-6C8C-17768BB7084B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00EE45-4117-BFE2-D532-2ABE3DC9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3936FDB-8DA4-B98F-F9F9-C679CBA24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3" y="4300691"/>
            <a:ext cx="7708900" cy="194310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AE2572FC-A7BC-6D35-281B-39DE349A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829" y="4003971"/>
            <a:ext cx="2011215" cy="20112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C9D64E-EC12-0199-7BC5-D9F8760FE433}"/>
              </a:ext>
            </a:extLst>
          </p:cNvPr>
          <p:cNvSpPr/>
          <p:nvPr/>
        </p:nvSpPr>
        <p:spPr>
          <a:xfrm>
            <a:off x="6453555" y="4695094"/>
            <a:ext cx="633046" cy="664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668682-011F-F666-68E1-9525E00A8D60}"/>
              </a:ext>
            </a:extLst>
          </p:cNvPr>
          <p:cNvCxnSpPr/>
          <p:nvPr/>
        </p:nvCxnSpPr>
        <p:spPr>
          <a:xfrm>
            <a:off x="7104185" y="5029200"/>
            <a:ext cx="2286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BD09E6-9BDE-F306-68EF-49996A44D3D5}"/>
              </a:ext>
            </a:extLst>
          </p:cNvPr>
          <p:cNvCxnSpPr>
            <a:cxnSpLocks/>
          </p:cNvCxnSpPr>
          <p:nvPr/>
        </p:nvCxnSpPr>
        <p:spPr>
          <a:xfrm flipH="1">
            <a:off x="1283842" y="3551936"/>
            <a:ext cx="5526979" cy="1319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281638-737F-F687-123D-B77647203E2A}"/>
              </a:ext>
            </a:extLst>
          </p:cNvPr>
          <p:cNvCxnSpPr>
            <a:cxnSpLocks/>
          </p:cNvCxnSpPr>
          <p:nvPr/>
        </p:nvCxnSpPr>
        <p:spPr>
          <a:xfrm flipH="1">
            <a:off x="4769597" y="3704336"/>
            <a:ext cx="222190" cy="1166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065F84-34AC-6F58-33D1-BAF190856DC3}"/>
              </a:ext>
            </a:extLst>
          </p:cNvPr>
          <p:cNvGrpSpPr/>
          <p:nvPr/>
        </p:nvGrpSpPr>
        <p:grpSpPr>
          <a:xfrm>
            <a:off x="1068944" y="6243791"/>
            <a:ext cx="5185885" cy="533492"/>
            <a:chOff x="1068944" y="6243791"/>
            <a:chExt cx="5185885" cy="533492"/>
          </a:xfrm>
        </p:grpSpPr>
        <p:pic>
          <p:nvPicPr>
            <p:cNvPr id="26" name="Picture 25" descr="A black letter on a yellow background&#10;&#10;Description automatically generated">
              <a:extLst>
                <a:ext uri="{FF2B5EF4-FFF2-40B4-BE49-F238E27FC236}">
                  <a16:creationId xmlns:a16="http://schemas.microsoft.com/office/drawing/2014/main" id="{FE07D561-C90F-216D-911B-2CF09EE49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44" y="6243791"/>
              <a:ext cx="447445" cy="5334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1BBE47-BAE8-5145-98D0-6623AFFBED68}"/>
                </a:ext>
              </a:extLst>
            </p:cNvPr>
            <p:cNvSpPr txBox="1"/>
            <p:nvPr/>
          </p:nvSpPr>
          <p:spPr>
            <a:xfrm>
              <a:off x="1588826" y="6379658"/>
              <a:ext cx="466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Amount of Gaussian noise added at timestep t</a:t>
              </a:r>
              <a:endParaRPr lang="en-CL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7299B3-D224-52BE-89B3-101FF000978A}"/>
              </a:ext>
            </a:extLst>
          </p:cNvPr>
          <p:cNvSpPr txBox="1"/>
          <p:nvPr/>
        </p:nvSpPr>
        <p:spPr>
          <a:xfrm>
            <a:off x="6201052" y="4331525"/>
            <a:ext cx="1164197" cy="37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28928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F6F5-CBD4-54C2-8039-E84B5082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174B4CD1-7D9C-D57E-A04A-B62CB62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84" y="4523462"/>
            <a:ext cx="6718300" cy="104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15005-C373-BF1B-24D8-A4F9B0834F48}"/>
              </a:ext>
            </a:extLst>
          </p:cNvPr>
          <p:cNvSpPr txBox="1"/>
          <p:nvPr/>
        </p:nvSpPr>
        <p:spPr>
          <a:xfrm>
            <a:off x="10770630" y="304477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2335C-FFAA-56CD-E63E-D4AB3BC5B60C}"/>
              </a:ext>
            </a:extLst>
          </p:cNvPr>
          <p:cNvSpPr txBox="1"/>
          <p:nvPr/>
        </p:nvSpPr>
        <p:spPr>
          <a:xfrm>
            <a:off x="8725183" y="3028716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9DA10-51F8-D8D6-F157-6D633115DB29}"/>
              </a:ext>
            </a:extLst>
          </p:cNvPr>
          <p:cNvSpPr txBox="1"/>
          <p:nvPr/>
        </p:nvSpPr>
        <p:spPr>
          <a:xfrm>
            <a:off x="6810821" y="3046150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B7A7C-EDA1-77F0-A004-95332A65D12D}"/>
              </a:ext>
            </a:extLst>
          </p:cNvPr>
          <p:cNvSpPr txBox="1"/>
          <p:nvPr/>
        </p:nvSpPr>
        <p:spPr>
          <a:xfrm>
            <a:off x="4769597" y="3063735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CCF5C-1FC0-B9E4-C3E7-38A183D000DA}"/>
              </a:ext>
            </a:extLst>
          </p:cNvPr>
          <p:cNvSpPr txBox="1"/>
          <p:nvPr/>
        </p:nvSpPr>
        <p:spPr>
          <a:xfrm>
            <a:off x="820254" y="302948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3476D-5FD0-F4B2-B144-2187ABF2EDC2}"/>
              </a:ext>
            </a:extLst>
          </p:cNvPr>
          <p:cNvSpPr txBox="1"/>
          <p:nvPr/>
        </p:nvSpPr>
        <p:spPr>
          <a:xfrm>
            <a:off x="2678311" y="306465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EB25A22-D4BF-E605-A39C-7FC94CF93D14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11DA33-D655-2ED5-FB6E-5F5C9217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BCC4ABA5-1B4B-D22B-C845-F16083C7A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829" y="4003971"/>
            <a:ext cx="2011215" cy="20112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4D4C077-FCD9-D2E4-43B4-F4E0BC23DCA7}"/>
              </a:ext>
            </a:extLst>
          </p:cNvPr>
          <p:cNvSpPr/>
          <p:nvPr/>
        </p:nvSpPr>
        <p:spPr>
          <a:xfrm>
            <a:off x="7860325" y="4781064"/>
            <a:ext cx="457198" cy="526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E47DD1-F632-F648-B4F4-B3A6B31E80CC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8317523" y="5044162"/>
            <a:ext cx="10495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82104C-3189-3412-9356-4D8BEB877FCC}"/>
              </a:ext>
            </a:extLst>
          </p:cNvPr>
          <p:cNvCxnSpPr>
            <a:cxnSpLocks/>
          </p:cNvCxnSpPr>
          <p:nvPr/>
        </p:nvCxnSpPr>
        <p:spPr>
          <a:xfrm flipH="1">
            <a:off x="3516923" y="3551936"/>
            <a:ext cx="3293898" cy="1264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676778-C117-1078-A30C-BB4E6AD3064E}"/>
              </a:ext>
            </a:extLst>
          </p:cNvPr>
          <p:cNvCxnSpPr>
            <a:cxnSpLocks/>
          </p:cNvCxnSpPr>
          <p:nvPr/>
        </p:nvCxnSpPr>
        <p:spPr>
          <a:xfrm>
            <a:off x="1266258" y="3710354"/>
            <a:ext cx="4325650" cy="1124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mathematical equation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00B4F066-FD73-0D17-1AF7-3DF6B8A8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8" y="4182573"/>
            <a:ext cx="2095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9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1E3195E6-2E2B-EEEF-A237-487B72018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842512"/>
            <a:ext cx="6718300" cy="1041400"/>
          </a:xfrm>
          <a:prstGeom prst="rect">
            <a:avLst/>
          </a:prstGeom>
        </p:spPr>
      </p:pic>
      <p:pic>
        <p:nvPicPr>
          <p:cNvPr id="10" name="Picture 9" descr="A black hat on a white surface&#10;&#10;Description automatically generated">
            <a:extLst>
              <a:ext uri="{FF2B5EF4-FFF2-40B4-BE49-F238E27FC236}">
                <a16:creationId xmlns:a16="http://schemas.microsoft.com/office/drawing/2014/main" id="{528D40B6-61D9-E7F3-F41A-25F4A371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3" y="2768600"/>
            <a:ext cx="1295400" cy="1320800"/>
          </a:xfrm>
          <a:prstGeom prst="rect">
            <a:avLst/>
          </a:prstGeom>
        </p:spPr>
      </p:pic>
      <p:pic>
        <p:nvPicPr>
          <p:cNvPr id="12" name="Picture 11" descr="A person wearing a yellow shirt and glasses&#10;&#10;Description automatically generated">
            <a:extLst>
              <a:ext uri="{FF2B5EF4-FFF2-40B4-BE49-F238E27FC236}">
                <a16:creationId xmlns:a16="http://schemas.microsoft.com/office/drawing/2014/main" id="{6922CB4E-7831-6824-F5E7-37EAD6F20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7" y="2768600"/>
            <a:ext cx="1295400" cy="1320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12C256-6737-193C-B142-C4746C3D9C84}"/>
              </a:ext>
            </a:extLst>
          </p:cNvPr>
          <p:cNvCxnSpPr>
            <a:endCxn id="4" idx="1"/>
          </p:cNvCxnSpPr>
          <p:nvPr/>
        </p:nvCxnSpPr>
        <p:spPr>
          <a:xfrm>
            <a:off x="2089150" y="3363212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A5CCB5-F1F4-717D-D8D5-950C6C7D17E8}"/>
              </a:ext>
            </a:extLst>
          </p:cNvPr>
          <p:cNvCxnSpPr/>
          <p:nvPr/>
        </p:nvCxnSpPr>
        <p:spPr>
          <a:xfrm>
            <a:off x="9090578" y="3372180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71071-E7CD-F45A-4056-EE066D3F1ACC}"/>
              </a:ext>
            </a:extLst>
          </p:cNvPr>
          <p:cNvCxnSpPr>
            <a:cxnSpLocks/>
          </p:cNvCxnSpPr>
          <p:nvPr/>
        </p:nvCxnSpPr>
        <p:spPr>
          <a:xfrm>
            <a:off x="5791200" y="2386762"/>
            <a:ext cx="0" cy="47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207E2A-1B49-837E-77B5-D305FDF9E76F}"/>
              </a:ext>
            </a:extLst>
          </p:cNvPr>
          <p:cNvSpPr txBox="1"/>
          <p:nvPr/>
        </p:nvSpPr>
        <p:spPr>
          <a:xfrm>
            <a:off x="5289176" y="168536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C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74708283-312E-E9E9-6473-B105277A292B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407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3A223-2BDC-A043-167E-5953187C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04247872-EFCE-C219-F323-B2C71D05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842512"/>
            <a:ext cx="6718300" cy="1041400"/>
          </a:xfrm>
          <a:prstGeom prst="rect">
            <a:avLst/>
          </a:prstGeom>
        </p:spPr>
      </p:pic>
      <p:pic>
        <p:nvPicPr>
          <p:cNvPr id="12" name="Picture 11" descr="A person wearing a yellow shirt and glasses&#10;&#10;Description automatically generated">
            <a:extLst>
              <a:ext uri="{FF2B5EF4-FFF2-40B4-BE49-F238E27FC236}">
                <a16:creationId xmlns:a16="http://schemas.microsoft.com/office/drawing/2014/main" id="{71A9F4B3-6C43-ED97-8DFF-8784AE01E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7" y="2768600"/>
            <a:ext cx="1295400" cy="1320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57213-B827-4DEE-13FE-2EA490929AF0}"/>
              </a:ext>
            </a:extLst>
          </p:cNvPr>
          <p:cNvCxnSpPr>
            <a:endCxn id="4" idx="1"/>
          </p:cNvCxnSpPr>
          <p:nvPr/>
        </p:nvCxnSpPr>
        <p:spPr>
          <a:xfrm>
            <a:off x="2089150" y="3363212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6A705-4EDC-138A-C090-7E91E577D291}"/>
              </a:ext>
            </a:extLst>
          </p:cNvPr>
          <p:cNvCxnSpPr/>
          <p:nvPr/>
        </p:nvCxnSpPr>
        <p:spPr>
          <a:xfrm>
            <a:off x="9090578" y="3372180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7F0618-DA13-2C65-5526-53900B314319}"/>
              </a:ext>
            </a:extLst>
          </p:cNvPr>
          <p:cNvCxnSpPr>
            <a:cxnSpLocks/>
          </p:cNvCxnSpPr>
          <p:nvPr/>
        </p:nvCxnSpPr>
        <p:spPr>
          <a:xfrm>
            <a:off x="5791200" y="2386762"/>
            <a:ext cx="0" cy="47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8A92B3-673D-E838-4F95-D76C0134C6B0}"/>
              </a:ext>
            </a:extLst>
          </p:cNvPr>
          <p:cNvSpPr txBox="1"/>
          <p:nvPr/>
        </p:nvSpPr>
        <p:spPr>
          <a:xfrm>
            <a:off x="5289176" y="168536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C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D62277E4-A166-410D-AFA7-8BA0849C3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3" y="2794000"/>
            <a:ext cx="1257300" cy="12954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BA52BDE8-5631-89E0-B9CF-B9033ABAF44D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950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5B44A4-F0EC-EDC8-F31A-70611AF49139}"/>
              </a:ext>
            </a:extLst>
          </p:cNvPr>
          <p:cNvSpPr txBox="1"/>
          <p:nvPr/>
        </p:nvSpPr>
        <p:spPr>
          <a:xfrm>
            <a:off x="1689536" y="277082"/>
            <a:ext cx="81954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 an image of 30 university students from a class of a computer vision course in Chile</a:t>
            </a:r>
            <a:endParaRPr lang="es-ES_tradnl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D3650-3F3A-8292-F826-00EB5C57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193" y="2988605"/>
            <a:ext cx="913613" cy="88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313CE-6ED5-D7F4-F755-637E9B0CB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37" y="1897809"/>
            <a:ext cx="8195442" cy="46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1"/>
                            </p:stCondLst>
                            <p:childTnLst>
                              <p:par>
                                <p:cTn id="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1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0FEB-42BC-9B0B-F558-D15493D1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F8807E21-D9DF-E55B-8BA4-E1D76C32B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842512"/>
            <a:ext cx="6718300" cy="1041400"/>
          </a:xfrm>
          <a:prstGeom prst="rect">
            <a:avLst/>
          </a:prstGeom>
        </p:spPr>
      </p:pic>
      <p:pic>
        <p:nvPicPr>
          <p:cNvPr id="8" name="Picture 7" descr="A close up of a screen&#10;&#10;Description automatically generated">
            <a:extLst>
              <a:ext uri="{FF2B5EF4-FFF2-40B4-BE49-F238E27FC236}">
                <a16:creationId xmlns:a16="http://schemas.microsoft.com/office/drawing/2014/main" id="{FA02496F-9F12-B4C4-AB34-C59E4E84A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3" y="2781300"/>
            <a:ext cx="1333500" cy="1308100"/>
          </a:xfrm>
          <a:prstGeom prst="rect">
            <a:avLst/>
          </a:prstGeom>
        </p:spPr>
      </p:pic>
      <p:pic>
        <p:nvPicPr>
          <p:cNvPr id="12" name="Picture 11" descr="A person wearing a yellow shirt and glasses&#10;&#10;Description automatically generated">
            <a:extLst>
              <a:ext uri="{FF2B5EF4-FFF2-40B4-BE49-F238E27FC236}">
                <a16:creationId xmlns:a16="http://schemas.microsoft.com/office/drawing/2014/main" id="{2A978B86-0C64-DF06-6C55-C6578509B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7" y="2768600"/>
            <a:ext cx="1295400" cy="1320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44A9A0-8FE9-E3E0-ED3D-A4B85A4DB8C2}"/>
              </a:ext>
            </a:extLst>
          </p:cNvPr>
          <p:cNvCxnSpPr>
            <a:endCxn id="4" idx="1"/>
          </p:cNvCxnSpPr>
          <p:nvPr/>
        </p:nvCxnSpPr>
        <p:spPr>
          <a:xfrm>
            <a:off x="2089150" y="3363212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0FCA2A-5C39-A5EE-313F-96FE64AF799C}"/>
              </a:ext>
            </a:extLst>
          </p:cNvPr>
          <p:cNvCxnSpPr/>
          <p:nvPr/>
        </p:nvCxnSpPr>
        <p:spPr>
          <a:xfrm>
            <a:off x="9090578" y="3372180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83D656-8C55-1FF4-884A-5DFBAF45BB54}"/>
              </a:ext>
            </a:extLst>
          </p:cNvPr>
          <p:cNvCxnSpPr>
            <a:cxnSpLocks/>
          </p:cNvCxnSpPr>
          <p:nvPr/>
        </p:nvCxnSpPr>
        <p:spPr>
          <a:xfrm>
            <a:off x="5791200" y="2386762"/>
            <a:ext cx="0" cy="47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19B2F4-B818-262D-9F78-5DA1ECDE51EA}"/>
              </a:ext>
            </a:extLst>
          </p:cNvPr>
          <p:cNvSpPr txBox="1"/>
          <p:nvPr/>
        </p:nvSpPr>
        <p:spPr>
          <a:xfrm>
            <a:off x="5289176" y="168536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C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DF01FB8-8DD2-59D2-6A66-F82B8AB4A09A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600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84EB-037B-5851-7E8C-1C56D74CD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4D24E867-E555-A637-87AE-6A63C00FB0E8}"/>
              </a:ext>
            </a:extLst>
          </p:cNvPr>
          <p:cNvSpPr txBox="1"/>
          <p:nvPr/>
        </p:nvSpPr>
        <p:spPr>
          <a:xfrm>
            <a:off x="71850" y="151252"/>
            <a:ext cx="101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 : </a:t>
            </a:r>
            <a:r>
              <a:rPr lang="en-US" sz="3600" dirty="0" err="1">
                <a:solidFill>
                  <a:srgbClr val="0041A1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for noise estimation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DEAC6-10FE-E7C3-3184-FBCC76D6E13F}"/>
              </a:ext>
            </a:extLst>
          </p:cNvPr>
          <p:cNvGrpSpPr/>
          <p:nvPr/>
        </p:nvGrpSpPr>
        <p:grpSpPr>
          <a:xfrm>
            <a:off x="806949" y="1333373"/>
            <a:ext cx="9371650" cy="2531788"/>
            <a:chOff x="806949" y="1333373"/>
            <a:chExt cx="9371650" cy="2531788"/>
          </a:xfrm>
        </p:grpSpPr>
        <p:pic>
          <p:nvPicPr>
            <p:cNvPr id="6" name="Picture 17">
              <a:extLst>
                <a:ext uri="{FF2B5EF4-FFF2-40B4-BE49-F238E27FC236}">
                  <a16:creationId xmlns:a16="http://schemas.microsoft.com/office/drawing/2014/main" id="{7DF54F5F-D235-C639-B5E8-9F45CC6C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983" y="1333373"/>
              <a:ext cx="3943474" cy="2531788"/>
            </a:xfrm>
            <a:prstGeom prst="rect">
              <a:avLst/>
            </a:prstGeom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CE3BB173-BB82-9166-8FF4-E0CA6C2D4DAC}"/>
                </a:ext>
              </a:extLst>
            </p:cNvPr>
            <p:cNvCxnSpPr>
              <a:cxnSpLocks/>
            </p:cNvCxnSpPr>
            <p:nvPr/>
          </p:nvCxnSpPr>
          <p:spPr>
            <a:xfrm>
              <a:off x="2192110" y="2293150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2FBD9A67-05E1-A53D-D888-B0B3F905CCA6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E37194-DAC8-1172-061C-BCFF58F5A022}"/>
                </a:ext>
              </a:extLst>
            </p:cNvPr>
            <p:cNvSpPr txBox="1"/>
            <p:nvPr/>
          </p:nvSpPr>
          <p:spPr>
            <a:xfrm>
              <a:off x="806949" y="1877651"/>
              <a:ext cx="16485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Image + noise</a:t>
              </a:r>
              <a:endParaRPr lang="en-CL" sz="2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1D0C57-3143-B0BE-F7A7-4936D12A41FC}"/>
                </a:ext>
              </a:extLst>
            </p:cNvPr>
            <p:cNvSpPr txBox="1"/>
            <p:nvPr/>
          </p:nvSpPr>
          <p:spPr>
            <a:xfrm>
              <a:off x="8530042" y="2908825"/>
              <a:ext cx="1648557" cy="3780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noise</a:t>
              </a:r>
              <a:endParaRPr lang="en-CL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61572-00F8-2013-DEB4-0C51FBE542E3}"/>
              </a:ext>
            </a:extLst>
          </p:cNvPr>
          <p:cNvGrpSpPr/>
          <p:nvPr/>
        </p:nvGrpSpPr>
        <p:grpSpPr>
          <a:xfrm>
            <a:off x="2773046" y="5111730"/>
            <a:ext cx="4695128" cy="452204"/>
            <a:chOff x="2773046" y="5111730"/>
            <a:chExt cx="4695128" cy="452204"/>
          </a:xfrm>
        </p:grpSpPr>
        <p:cxnSp>
          <p:nvCxnSpPr>
            <p:cNvPr id="22" name="Conector recto 17">
              <a:extLst>
                <a:ext uri="{FF2B5EF4-FFF2-40B4-BE49-F238E27FC236}">
                  <a16:creationId xmlns:a16="http://schemas.microsoft.com/office/drawing/2014/main" id="{079F40C5-8D8B-19BD-5998-EF638CA9C75E}"/>
                </a:ext>
              </a:extLst>
            </p:cNvPr>
            <p:cNvCxnSpPr>
              <a:cxnSpLocks/>
            </p:cNvCxnSpPr>
            <p:nvPr/>
          </p:nvCxnSpPr>
          <p:spPr>
            <a:xfrm>
              <a:off x="2773046" y="5364065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19">
              <a:extLst>
                <a:ext uri="{FF2B5EF4-FFF2-40B4-BE49-F238E27FC236}">
                  <a16:creationId xmlns:a16="http://schemas.microsoft.com/office/drawing/2014/main" id="{30C508F6-C711-11FE-50A7-BA309E7C2A12}"/>
                </a:ext>
              </a:extLst>
            </p:cNvPr>
            <p:cNvCxnSpPr>
              <a:cxnSpLocks/>
            </p:cNvCxnSpPr>
            <p:nvPr/>
          </p:nvCxnSpPr>
          <p:spPr>
            <a:xfrm>
              <a:off x="6388174" y="5111730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20">
              <a:extLst>
                <a:ext uri="{FF2B5EF4-FFF2-40B4-BE49-F238E27FC236}">
                  <a16:creationId xmlns:a16="http://schemas.microsoft.com/office/drawing/2014/main" id="{473A291D-5DB0-70DF-FCC7-79AC50719508}"/>
                </a:ext>
              </a:extLst>
            </p:cNvPr>
            <p:cNvCxnSpPr>
              <a:cxnSpLocks/>
            </p:cNvCxnSpPr>
            <p:nvPr/>
          </p:nvCxnSpPr>
          <p:spPr>
            <a:xfrm>
              <a:off x="6388174" y="5563934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588C5C4-01C7-53AF-1018-7E37E4F515C4}"/>
              </a:ext>
            </a:extLst>
          </p:cNvPr>
          <p:cNvGrpSpPr/>
          <p:nvPr/>
        </p:nvGrpSpPr>
        <p:grpSpPr>
          <a:xfrm>
            <a:off x="694544" y="3004934"/>
            <a:ext cx="1837274" cy="3271480"/>
            <a:chOff x="694544" y="3004934"/>
            <a:chExt cx="1837274" cy="3271480"/>
          </a:xfrm>
        </p:grpSpPr>
        <p:pic>
          <p:nvPicPr>
            <p:cNvPr id="27" name="Imagen 30">
              <a:extLst>
                <a:ext uri="{FF2B5EF4-FFF2-40B4-BE49-F238E27FC236}">
                  <a16:creationId xmlns:a16="http://schemas.microsoft.com/office/drawing/2014/main" id="{6E7D0B00-B700-AF83-5F32-4D74854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44" y="4439140"/>
              <a:ext cx="1837274" cy="1837274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553F699-DADA-C50F-FEEA-2AC7D72DE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389" y="3004934"/>
              <a:ext cx="0" cy="12415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27F402-7D07-2E5B-00E7-A65AD1A42AB5}"/>
              </a:ext>
            </a:extLst>
          </p:cNvPr>
          <p:cNvGrpSpPr/>
          <p:nvPr/>
        </p:nvGrpSpPr>
        <p:grpSpPr>
          <a:xfrm>
            <a:off x="4073150" y="3286922"/>
            <a:ext cx="4456892" cy="2989492"/>
            <a:chOff x="4073150" y="3286922"/>
            <a:chExt cx="4456892" cy="2989492"/>
          </a:xfrm>
        </p:grpSpPr>
        <p:pic>
          <p:nvPicPr>
            <p:cNvPr id="15" name="Imagen 16">
              <a:extLst>
                <a:ext uri="{FF2B5EF4-FFF2-40B4-BE49-F238E27FC236}">
                  <a16:creationId xmlns:a16="http://schemas.microsoft.com/office/drawing/2014/main" id="{C9E9EA12-29D9-4148-4309-FECB319B3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150" y="4439140"/>
              <a:ext cx="1837274" cy="1837274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46DB9-0922-36CA-8C0B-62B8DDE02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2215" y="3286922"/>
              <a:ext cx="3377827" cy="10304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F1A36C-9744-82F5-25A3-069A3076BA74}"/>
              </a:ext>
            </a:extLst>
          </p:cNvPr>
          <p:cNvGrpSpPr/>
          <p:nvPr/>
        </p:nvGrpSpPr>
        <p:grpSpPr>
          <a:xfrm>
            <a:off x="8219993" y="4439140"/>
            <a:ext cx="3631013" cy="1873488"/>
            <a:chOff x="8219993" y="4439140"/>
            <a:chExt cx="3631013" cy="1873488"/>
          </a:xfrm>
        </p:grpSpPr>
        <p:pic>
          <p:nvPicPr>
            <p:cNvPr id="29" name="Imagen 32">
              <a:extLst>
                <a:ext uri="{FF2B5EF4-FFF2-40B4-BE49-F238E27FC236}">
                  <a16:creationId xmlns:a16="http://schemas.microsoft.com/office/drawing/2014/main" id="{00A38074-FCD3-C0F2-A25B-12A7ADE7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9993" y="4439140"/>
              <a:ext cx="1850608" cy="185060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8A5B99-24A2-9C5C-76EF-50694EAE1581}"/>
                </a:ext>
              </a:extLst>
            </p:cNvPr>
            <p:cNvSpPr txBox="1"/>
            <p:nvPr/>
          </p:nvSpPr>
          <p:spPr>
            <a:xfrm>
              <a:off x="10202449" y="5481631"/>
              <a:ext cx="16485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original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DCDDB-B7C6-F607-DCF9-568952757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CDD6F83-B003-50CC-A5A8-7A3CFF1F1ADC}"/>
              </a:ext>
            </a:extLst>
          </p:cNvPr>
          <p:cNvSpPr txBox="1"/>
          <p:nvPr/>
        </p:nvSpPr>
        <p:spPr>
          <a:xfrm>
            <a:off x="1572852" y="3044777"/>
            <a:ext cx="5068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034A3D2A-F8E6-3BAD-C317-20E1B959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83" y="1333373"/>
            <a:ext cx="3943474" cy="2531788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B0BD1E5-9EBC-A667-A5BB-B024AAF84518}"/>
              </a:ext>
            </a:extLst>
          </p:cNvPr>
          <p:cNvCxnSpPr>
            <a:cxnSpLocks/>
          </p:cNvCxnSpPr>
          <p:nvPr/>
        </p:nvCxnSpPr>
        <p:spPr>
          <a:xfrm>
            <a:off x="2192110" y="2293150"/>
            <a:ext cx="1161873" cy="1569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B8FF553-B870-15FF-00BA-D4A470D34997}"/>
              </a:ext>
            </a:extLst>
          </p:cNvPr>
          <p:cNvGrpSpPr/>
          <p:nvPr/>
        </p:nvGrpSpPr>
        <p:grpSpPr>
          <a:xfrm>
            <a:off x="7297457" y="1955018"/>
            <a:ext cx="2773145" cy="1837275"/>
            <a:chOff x="7297457" y="1955018"/>
            <a:chExt cx="2773145" cy="18372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3721F60-0EA9-4AAA-DEC3-57B20185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3327" y="1955018"/>
              <a:ext cx="1837275" cy="183727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1412D2AD-D395-B7F0-4F69-2124AACA3A74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C7F26F81-1B25-8BCA-C7D9-BE486A393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80" y="1374513"/>
            <a:ext cx="1837274" cy="183727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35DA37AD-122E-BC4F-0FB2-A2CE17BB9E9D}"/>
              </a:ext>
            </a:extLst>
          </p:cNvPr>
          <p:cNvSpPr txBox="1"/>
          <p:nvPr/>
        </p:nvSpPr>
        <p:spPr>
          <a:xfrm>
            <a:off x="71850" y="151252"/>
            <a:ext cx="101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 : </a:t>
            </a:r>
            <a:r>
              <a:rPr lang="en-US" sz="3600" dirty="0" err="1">
                <a:solidFill>
                  <a:srgbClr val="0041A1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for noise estimation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AAB1EE-973F-9399-9706-EFFC04831924}"/>
              </a:ext>
            </a:extLst>
          </p:cNvPr>
          <p:cNvGrpSpPr/>
          <p:nvPr/>
        </p:nvGrpSpPr>
        <p:grpSpPr>
          <a:xfrm>
            <a:off x="4016188" y="3429000"/>
            <a:ext cx="312906" cy="1645899"/>
            <a:chOff x="4016188" y="3429000"/>
            <a:chExt cx="312906" cy="164589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6C4C04-EB62-A6FA-9505-AAAC83F09209}"/>
                </a:ext>
              </a:extLst>
            </p:cNvPr>
            <p:cNvCxnSpPr/>
            <p:nvPr/>
          </p:nvCxnSpPr>
          <p:spPr>
            <a:xfrm flipV="1">
              <a:off x="4141694" y="3429000"/>
              <a:ext cx="0" cy="945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A1AC62-3BF2-EA12-D2DA-BA996235FA78}"/>
                </a:ext>
              </a:extLst>
            </p:cNvPr>
            <p:cNvSpPr txBox="1"/>
            <p:nvPr/>
          </p:nvSpPr>
          <p:spPr>
            <a:xfrm>
              <a:off x="4016188" y="4428568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5CBB09-D044-87A0-E206-97CA39540233}"/>
              </a:ext>
            </a:extLst>
          </p:cNvPr>
          <p:cNvSpPr txBox="1"/>
          <p:nvPr/>
        </p:nvSpPr>
        <p:spPr>
          <a:xfrm>
            <a:off x="3317415" y="5065193"/>
            <a:ext cx="1648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using</a:t>
            </a:r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 positional</a:t>
            </a:r>
          </a:p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encoding</a:t>
            </a:r>
            <a:endParaRPr lang="en-C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CE4764-39C3-A643-48F4-8095D5C90A3D}"/>
              </a:ext>
            </a:extLst>
          </p:cNvPr>
          <p:cNvSpPr txBox="1"/>
          <p:nvPr/>
        </p:nvSpPr>
        <p:spPr>
          <a:xfrm>
            <a:off x="111388" y="2034621"/>
            <a:ext cx="1648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1A1"/>
                </a:solidFill>
                <a:latin typeface="Gill Sans MT" panose="020B0502020104020203" pitchFamily="34" charset="77"/>
              </a:rPr>
              <a:t>Image + noise</a:t>
            </a:r>
            <a:endParaRPr lang="en-C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3D32E-4EE7-7517-50DF-2D436859613A}"/>
              </a:ext>
            </a:extLst>
          </p:cNvPr>
          <p:cNvSpPr txBox="1"/>
          <p:nvPr/>
        </p:nvSpPr>
        <p:spPr>
          <a:xfrm>
            <a:off x="9569948" y="3142492"/>
            <a:ext cx="1648557" cy="378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7925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0B620DCA-A264-E56F-2643-F43E49BA4180}"/>
              </a:ext>
            </a:extLst>
          </p:cNvPr>
          <p:cNvSpPr txBox="1"/>
          <p:nvPr/>
        </p:nvSpPr>
        <p:spPr>
          <a:xfrm>
            <a:off x="71850" y="151252"/>
            <a:ext cx="2557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Key Aspects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B37D1D-18B6-7B6F-AAE3-6DFB48C7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sp>
        <p:nvSpPr>
          <p:cNvPr id="6" name="Flecha: curvada hacia la derecha 5">
            <a:extLst>
              <a:ext uri="{FF2B5EF4-FFF2-40B4-BE49-F238E27FC236}">
                <a16:creationId xmlns:a16="http://schemas.microsoft.com/office/drawing/2014/main" id="{9B4C7E1E-6D53-7411-F35D-72F0CD04A42F}"/>
              </a:ext>
            </a:extLst>
          </p:cNvPr>
          <p:cNvSpPr/>
          <p:nvPr/>
        </p:nvSpPr>
        <p:spPr>
          <a:xfrm rot="16200000">
            <a:off x="1712483" y="3096307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7" name="Flecha: curvada hacia la derecha 6">
            <a:extLst>
              <a:ext uri="{FF2B5EF4-FFF2-40B4-BE49-F238E27FC236}">
                <a16:creationId xmlns:a16="http://schemas.microsoft.com/office/drawing/2014/main" id="{ED5AD317-AF02-613E-DBEC-790B25570301}"/>
              </a:ext>
            </a:extLst>
          </p:cNvPr>
          <p:cNvSpPr/>
          <p:nvPr/>
        </p:nvSpPr>
        <p:spPr>
          <a:xfrm rot="16200000">
            <a:off x="3721228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8" name="Flecha: curvada hacia la derecha 7">
            <a:extLst>
              <a:ext uri="{FF2B5EF4-FFF2-40B4-BE49-F238E27FC236}">
                <a16:creationId xmlns:a16="http://schemas.microsoft.com/office/drawing/2014/main" id="{22006064-C0F7-2BE1-0C87-AA6F05BC4F84}"/>
              </a:ext>
            </a:extLst>
          </p:cNvPr>
          <p:cNvSpPr/>
          <p:nvPr/>
        </p:nvSpPr>
        <p:spPr>
          <a:xfrm rot="16200000">
            <a:off x="5729973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9" name="Flecha: curvada hacia la derecha 8">
            <a:extLst>
              <a:ext uri="{FF2B5EF4-FFF2-40B4-BE49-F238E27FC236}">
                <a16:creationId xmlns:a16="http://schemas.microsoft.com/office/drawing/2014/main" id="{4EDAC014-A698-759D-B807-A9FB73CE6882}"/>
              </a:ext>
            </a:extLst>
          </p:cNvPr>
          <p:cNvSpPr/>
          <p:nvPr/>
        </p:nvSpPr>
        <p:spPr>
          <a:xfrm rot="16200000">
            <a:off x="7738717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0" name="Flecha: curvada hacia la derecha 9">
            <a:extLst>
              <a:ext uri="{FF2B5EF4-FFF2-40B4-BE49-F238E27FC236}">
                <a16:creationId xmlns:a16="http://schemas.microsoft.com/office/drawing/2014/main" id="{AC20E700-79D9-AE73-351B-0FE11DA2B6D0}"/>
              </a:ext>
            </a:extLst>
          </p:cNvPr>
          <p:cNvSpPr/>
          <p:nvPr/>
        </p:nvSpPr>
        <p:spPr>
          <a:xfrm rot="16200000">
            <a:off x="9747463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1" name="Flecha: curvada hacia la derecha 10">
            <a:extLst>
              <a:ext uri="{FF2B5EF4-FFF2-40B4-BE49-F238E27FC236}">
                <a16:creationId xmlns:a16="http://schemas.microsoft.com/office/drawing/2014/main" id="{3C844F7E-935A-00D3-F4E1-B4F99AD8C5E5}"/>
              </a:ext>
            </a:extLst>
          </p:cNvPr>
          <p:cNvSpPr/>
          <p:nvPr/>
        </p:nvSpPr>
        <p:spPr>
          <a:xfrm rot="16200000">
            <a:off x="5429203" y="-956607"/>
            <a:ext cx="1276492" cy="10410308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AB59B99-DC34-C8E3-3CC2-3BD678526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45" y="5220495"/>
            <a:ext cx="9697109" cy="8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C343F-BAFF-02C6-27F2-51D56DD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15" y="1825625"/>
            <a:ext cx="7196527" cy="3481545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1B6C2855-5861-A00B-C9CD-26C383916208}"/>
              </a:ext>
            </a:extLst>
          </p:cNvPr>
          <p:cNvSpPr txBox="1"/>
          <p:nvPr/>
        </p:nvSpPr>
        <p:spPr>
          <a:xfrm>
            <a:off x="71850" y="151252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Training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E35EB04-5FD9-7CE9-372B-D58FF451AB1F}"/>
              </a:ext>
            </a:extLst>
          </p:cNvPr>
          <p:cNvGrpSpPr/>
          <p:nvPr/>
        </p:nvGrpSpPr>
        <p:grpSpPr>
          <a:xfrm>
            <a:off x="3087973" y="2873327"/>
            <a:ext cx="7296453" cy="369332"/>
            <a:chOff x="3087973" y="2873327"/>
            <a:chExt cx="7296453" cy="369332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7B1095B-2C6A-9E3A-FDDE-782090288AFD}"/>
                </a:ext>
              </a:extLst>
            </p:cNvPr>
            <p:cNvCxnSpPr>
              <a:cxnSpLocks/>
            </p:cNvCxnSpPr>
            <p:nvPr/>
          </p:nvCxnSpPr>
          <p:spPr>
            <a:xfrm>
              <a:off x="3087973" y="3057993"/>
              <a:ext cx="5291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B0C874B1-1B4A-2C5F-BA49-8560AC01AC5C}"/>
                </a:ext>
              </a:extLst>
            </p:cNvPr>
            <p:cNvSpPr txBox="1"/>
            <p:nvPr/>
          </p:nvSpPr>
          <p:spPr>
            <a:xfrm>
              <a:off x="9043994" y="2873327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Select image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659FE16-A120-4325-9057-660D78DF5E9F}"/>
              </a:ext>
            </a:extLst>
          </p:cNvPr>
          <p:cNvGrpSpPr/>
          <p:nvPr/>
        </p:nvGrpSpPr>
        <p:grpSpPr>
          <a:xfrm>
            <a:off x="5126636" y="3246010"/>
            <a:ext cx="5818390" cy="369332"/>
            <a:chOff x="5126636" y="3246010"/>
            <a:chExt cx="5818390" cy="369332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5363E4B4-6BF2-DCCA-1499-0632ACC5AC70}"/>
                </a:ext>
              </a:extLst>
            </p:cNvPr>
            <p:cNvCxnSpPr>
              <a:cxnSpLocks/>
            </p:cNvCxnSpPr>
            <p:nvPr/>
          </p:nvCxnSpPr>
          <p:spPr>
            <a:xfrm>
              <a:off x="5126636" y="3429000"/>
              <a:ext cx="32528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FDF1DEC-62AC-9A89-AF8E-7D798B9250E4}"/>
                </a:ext>
              </a:extLst>
            </p:cNvPr>
            <p:cNvSpPr txBox="1"/>
            <p:nvPr/>
          </p:nvSpPr>
          <p:spPr>
            <a:xfrm>
              <a:off x="9043993" y="3246010"/>
              <a:ext cx="1901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Choose random t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BC428E7-3492-D66E-9232-B8346108D548}"/>
              </a:ext>
            </a:extLst>
          </p:cNvPr>
          <p:cNvGrpSpPr/>
          <p:nvPr/>
        </p:nvGrpSpPr>
        <p:grpSpPr>
          <a:xfrm>
            <a:off x="3087973" y="3634600"/>
            <a:ext cx="7522475" cy="369332"/>
            <a:chOff x="3087973" y="2873327"/>
            <a:chExt cx="7522475" cy="369332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71838B69-21A5-C857-438D-2F1BF06B840C}"/>
                </a:ext>
              </a:extLst>
            </p:cNvPr>
            <p:cNvCxnSpPr>
              <a:cxnSpLocks/>
            </p:cNvCxnSpPr>
            <p:nvPr/>
          </p:nvCxnSpPr>
          <p:spPr>
            <a:xfrm>
              <a:off x="3087973" y="3057993"/>
              <a:ext cx="5291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8772A8B8-7FD0-68B8-126A-1944451E98AB}"/>
                </a:ext>
              </a:extLst>
            </p:cNvPr>
            <p:cNvSpPr txBox="1"/>
            <p:nvPr/>
          </p:nvSpPr>
          <p:spPr>
            <a:xfrm>
              <a:off x="9043994" y="2873327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Gaussian noise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AE2402D-43EE-5102-5750-4A59C0FDEDDF}"/>
              </a:ext>
            </a:extLst>
          </p:cNvPr>
          <p:cNvGrpSpPr/>
          <p:nvPr/>
        </p:nvGrpSpPr>
        <p:grpSpPr>
          <a:xfrm>
            <a:off x="7057569" y="4388034"/>
            <a:ext cx="4095113" cy="1477328"/>
            <a:chOff x="7057569" y="4388034"/>
            <a:chExt cx="4095113" cy="1477328"/>
          </a:xfrm>
        </p:grpSpPr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2D05ED3D-FA0F-C413-61A2-ECECC84FB2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7569" y="4571024"/>
              <a:ext cx="1307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3EF325D6-B885-C311-779D-250B225106DF}"/>
                </a:ext>
              </a:extLst>
            </p:cNvPr>
            <p:cNvSpPr txBox="1"/>
            <p:nvPr/>
          </p:nvSpPr>
          <p:spPr>
            <a:xfrm>
              <a:off x="9029727" y="4388034"/>
              <a:ext cx="212295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Predict noise </a:t>
              </a:r>
            </a:p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and optimize using gradient descent relative to actual noise t</a:t>
              </a:r>
            </a:p>
          </p:txBody>
        </p:sp>
      </p:grp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0796D36-7649-368A-AFAC-3A727D57B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568" y="4404585"/>
            <a:ext cx="39571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9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36791F2-D5BC-49C0-FFB9-531FB7CA16D8}"/>
              </a:ext>
            </a:extLst>
          </p:cNvPr>
          <p:cNvSpPr txBox="1"/>
          <p:nvPr/>
        </p:nvSpPr>
        <p:spPr>
          <a:xfrm>
            <a:off x="71850" y="151252"/>
            <a:ext cx="509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Testing: Reverse diffusion 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6FEC63E-3DDF-9EDD-AA42-F91F9CA7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01" y="1882460"/>
            <a:ext cx="7196527" cy="3504279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C8BCA845-C31B-BB4D-9731-980A8E5F9418}"/>
              </a:ext>
            </a:extLst>
          </p:cNvPr>
          <p:cNvGrpSpPr/>
          <p:nvPr/>
        </p:nvGrpSpPr>
        <p:grpSpPr>
          <a:xfrm>
            <a:off x="3198387" y="2651812"/>
            <a:ext cx="7573515" cy="369332"/>
            <a:chOff x="3087973" y="2873327"/>
            <a:chExt cx="7573515" cy="369332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FEED56CF-F91C-4EA1-23CC-712C47E7DA46}"/>
                </a:ext>
              </a:extLst>
            </p:cNvPr>
            <p:cNvCxnSpPr>
              <a:cxnSpLocks/>
            </p:cNvCxnSpPr>
            <p:nvPr/>
          </p:nvCxnSpPr>
          <p:spPr>
            <a:xfrm>
              <a:off x="3087973" y="3057993"/>
              <a:ext cx="5291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95769F82-D44A-FF33-69D5-4DCB3D85BA2B}"/>
                </a:ext>
              </a:extLst>
            </p:cNvPr>
            <p:cNvSpPr txBox="1"/>
            <p:nvPr/>
          </p:nvSpPr>
          <p:spPr>
            <a:xfrm>
              <a:off x="9043994" y="2873327"/>
              <a:ext cx="1617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</a:rPr>
                <a:t>Random noise</a:t>
              </a:r>
            </a:p>
          </p:txBody>
        </p:sp>
      </p:grp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6779D1-A246-5B5E-4463-F161FDDA83B0}"/>
              </a:ext>
            </a:extLst>
          </p:cNvPr>
          <p:cNvCxnSpPr>
            <a:cxnSpLocks/>
          </p:cNvCxnSpPr>
          <p:nvPr/>
        </p:nvCxnSpPr>
        <p:spPr>
          <a:xfrm>
            <a:off x="7337036" y="4117144"/>
            <a:ext cx="1152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86BFEA0E-432A-E9D1-49D9-725516DCAA39}"/>
              </a:ext>
            </a:extLst>
          </p:cNvPr>
          <p:cNvSpPr txBox="1"/>
          <p:nvPr/>
        </p:nvSpPr>
        <p:spPr>
          <a:xfrm>
            <a:off x="9154408" y="3911128"/>
            <a:ext cx="226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Predict noise and calculate difference to predict image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89C833A-C006-F923-14B1-B7ABECFCD3DF}"/>
              </a:ext>
            </a:extLst>
          </p:cNvPr>
          <p:cNvGrpSpPr/>
          <p:nvPr/>
        </p:nvGrpSpPr>
        <p:grpSpPr>
          <a:xfrm>
            <a:off x="5844151" y="3335257"/>
            <a:ext cx="5576883" cy="369332"/>
            <a:chOff x="5844151" y="3335257"/>
            <a:chExt cx="5576883" cy="369332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A5C77BC3-9857-8F1E-C1E6-B7619DB5802F}"/>
                </a:ext>
              </a:extLst>
            </p:cNvPr>
            <p:cNvCxnSpPr>
              <a:cxnSpLocks/>
            </p:cNvCxnSpPr>
            <p:nvPr/>
          </p:nvCxnSpPr>
          <p:spPr>
            <a:xfrm>
              <a:off x="5844151" y="3529982"/>
              <a:ext cx="2645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2F58CA87-E4E0-CABF-84E3-8EE76D1C3C11}"/>
                </a:ext>
              </a:extLst>
            </p:cNvPr>
            <p:cNvSpPr txBox="1"/>
            <p:nvPr/>
          </p:nvSpPr>
          <p:spPr>
            <a:xfrm>
              <a:off x="9154407" y="3335257"/>
              <a:ext cx="2266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</a:rPr>
                <a:t>Radom noise for t&gt;1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6823A-F5C9-5C93-B607-C693567C6470}"/>
              </a:ext>
            </a:extLst>
          </p:cNvPr>
          <p:cNvGrpSpPr/>
          <p:nvPr/>
        </p:nvGrpSpPr>
        <p:grpSpPr>
          <a:xfrm>
            <a:off x="892114" y="4482359"/>
            <a:ext cx="1257300" cy="2248684"/>
            <a:chOff x="892114" y="4482359"/>
            <a:chExt cx="1257300" cy="2248684"/>
          </a:xfrm>
        </p:grpSpPr>
        <p:pic>
          <p:nvPicPr>
            <p:cNvPr id="5" name="Picture 4" descr="A person wearing a hat&#10;&#10;Description automatically generated">
              <a:extLst>
                <a:ext uri="{FF2B5EF4-FFF2-40B4-BE49-F238E27FC236}">
                  <a16:creationId xmlns:a16="http://schemas.microsoft.com/office/drawing/2014/main" id="{45FD334B-AD47-5DAE-F9FF-DC262B4D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14" y="5435643"/>
              <a:ext cx="1257300" cy="1295400"/>
            </a:xfrm>
            <a:prstGeom prst="rect">
              <a:avLst/>
            </a:prstGeom>
          </p:spPr>
        </p:pic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CA83BEF5-7AFC-6C0B-5B86-FF103770909E}"/>
                </a:ext>
              </a:extLst>
            </p:cNvPr>
            <p:cNvSpPr/>
            <p:nvPr/>
          </p:nvSpPr>
          <p:spPr>
            <a:xfrm>
              <a:off x="1290919" y="4482359"/>
              <a:ext cx="466165" cy="627527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D6E6D0-B3DC-1A8D-5073-32EF1061AB7B}"/>
              </a:ext>
            </a:extLst>
          </p:cNvPr>
          <p:cNvGrpSpPr/>
          <p:nvPr/>
        </p:nvGrpSpPr>
        <p:grpSpPr>
          <a:xfrm>
            <a:off x="2725948" y="4482358"/>
            <a:ext cx="1295400" cy="2248685"/>
            <a:chOff x="2725948" y="4482358"/>
            <a:chExt cx="1295400" cy="2248685"/>
          </a:xfrm>
        </p:grpSpPr>
        <p:pic>
          <p:nvPicPr>
            <p:cNvPr id="6" name="Picture 5" descr="A black hat on a white surface&#10;&#10;Description automatically generated">
              <a:extLst>
                <a:ext uri="{FF2B5EF4-FFF2-40B4-BE49-F238E27FC236}">
                  <a16:creationId xmlns:a16="http://schemas.microsoft.com/office/drawing/2014/main" id="{0A8C8D6D-21E2-965D-6379-1313C6B7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48" y="5410243"/>
              <a:ext cx="1295400" cy="1320800"/>
            </a:xfrm>
            <a:prstGeom prst="rect">
              <a:avLst/>
            </a:prstGeom>
          </p:spPr>
        </p:pic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F8E8D257-B4A7-4479-8BE3-F2C9074022F6}"/>
                </a:ext>
              </a:extLst>
            </p:cNvPr>
            <p:cNvSpPr/>
            <p:nvPr/>
          </p:nvSpPr>
          <p:spPr>
            <a:xfrm>
              <a:off x="3152008" y="4482358"/>
              <a:ext cx="466165" cy="627527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69E9BD-AABB-D8A2-8E27-52F33D43CDCE}"/>
              </a:ext>
            </a:extLst>
          </p:cNvPr>
          <p:cNvGrpSpPr/>
          <p:nvPr/>
        </p:nvGrpSpPr>
        <p:grpSpPr>
          <a:xfrm>
            <a:off x="4364800" y="4482358"/>
            <a:ext cx="1308100" cy="2235985"/>
            <a:chOff x="4364800" y="4482358"/>
            <a:chExt cx="1308100" cy="22359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B2EAAA-2977-3602-9092-EFD043D27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00" y="5410243"/>
              <a:ext cx="1308100" cy="1308100"/>
            </a:xfrm>
            <a:prstGeom prst="rect">
              <a:avLst/>
            </a:prstGeom>
          </p:spPr>
        </p:pic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C3A84952-1D8C-D85C-47D5-3FA0086CD361}"/>
                </a:ext>
              </a:extLst>
            </p:cNvPr>
            <p:cNvSpPr/>
            <p:nvPr/>
          </p:nvSpPr>
          <p:spPr>
            <a:xfrm>
              <a:off x="4792309" y="4482358"/>
              <a:ext cx="466165" cy="627527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sp>
        <p:nvSpPr>
          <p:cNvPr id="22" name="TextBox 5">
            <a:extLst>
              <a:ext uri="{FF2B5EF4-FFF2-40B4-BE49-F238E27FC236}">
                <a16:creationId xmlns:a16="http://schemas.microsoft.com/office/drawing/2014/main" id="{C8A3397E-EF6B-B687-5B84-DA2B9ECB12CC}"/>
              </a:ext>
            </a:extLst>
          </p:cNvPr>
          <p:cNvSpPr txBox="1"/>
          <p:nvPr/>
        </p:nvSpPr>
        <p:spPr>
          <a:xfrm>
            <a:off x="5672900" y="6358725"/>
            <a:ext cx="28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Predicted noise using </a:t>
            </a:r>
            <a:r>
              <a:rPr lang="en-US" dirty="0" err="1">
                <a:solidFill>
                  <a:srgbClr val="FF9300"/>
                </a:solidFill>
              </a:rPr>
              <a:t>UNet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379BFA-2AA0-062B-E280-A6E8E049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C6867DCC-A901-781B-048A-932BAA240835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8D031461-DBFB-F49A-5159-10453FDC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83" y="1333373"/>
            <a:ext cx="3943474" cy="2531788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9B46F850-5CA3-E2DA-49D7-EA7966D10D79}"/>
              </a:ext>
            </a:extLst>
          </p:cNvPr>
          <p:cNvGrpSpPr/>
          <p:nvPr/>
        </p:nvGrpSpPr>
        <p:grpSpPr>
          <a:xfrm>
            <a:off x="704539" y="1333373"/>
            <a:ext cx="2649444" cy="1837274"/>
            <a:chOff x="704539" y="1333373"/>
            <a:chExt cx="2649444" cy="183727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70A64E3-61C2-F7CC-E9D2-43078B94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539" y="1333373"/>
              <a:ext cx="1837274" cy="1837274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B31A465-CBE9-81EA-CCC6-259051205071}"/>
                </a:ext>
              </a:extLst>
            </p:cNvPr>
            <p:cNvCxnSpPr>
              <a:cxnSpLocks/>
            </p:cNvCxnSpPr>
            <p:nvPr/>
          </p:nvCxnSpPr>
          <p:spPr>
            <a:xfrm>
              <a:off x="2192110" y="2293150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90DC20DE-5847-CE91-2723-10ACEFD207F9}"/>
              </a:ext>
            </a:extLst>
          </p:cNvPr>
          <p:cNvGrpSpPr/>
          <p:nvPr/>
        </p:nvGrpSpPr>
        <p:grpSpPr>
          <a:xfrm>
            <a:off x="7297457" y="1955018"/>
            <a:ext cx="2773145" cy="1837275"/>
            <a:chOff x="7297457" y="1955018"/>
            <a:chExt cx="2773145" cy="18372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47054FF1-11DF-925F-5950-9919DAD7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3327" y="1955018"/>
              <a:ext cx="1837275" cy="183727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043EB456-3BA6-6237-5CB0-5F1DD4663779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F4F25B28-AE5C-0A35-84FE-F9E5775F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44" y="4423845"/>
            <a:ext cx="1837274" cy="183727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06655C7B-202F-4A09-B683-5010A8F208E1}"/>
              </a:ext>
            </a:extLst>
          </p:cNvPr>
          <p:cNvGrpSpPr/>
          <p:nvPr/>
        </p:nvGrpSpPr>
        <p:grpSpPr>
          <a:xfrm>
            <a:off x="2773046" y="4439140"/>
            <a:ext cx="3137378" cy="1837274"/>
            <a:chOff x="2773046" y="4439140"/>
            <a:chExt cx="3137378" cy="1837274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D49F0FB-4CDF-E07F-2468-2AD264367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150" y="4439140"/>
              <a:ext cx="1837274" cy="1837274"/>
            </a:xfrm>
            <a:prstGeom prst="rect">
              <a:avLst/>
            </a:prstGeom>
          </p:spPr>
        </p:pic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9510F39-892A-88DD-68F9-606820871589}"/>
                </a:ext>
              </a:extLst>
            </p:cNvPr>
            <p:cNvCxnSpPr>
              <a:cxnSpLocks/>
            </p:cNvCxnSpPr>
            <p:nvPr/>
          </p:nvCxnSpPr>
          <p:spPr>
            <a:xfrm>
              <a:off x="2773046" y="5364065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C61A209-A78B-31E2-2037-802ED10545BA}"/>
              </a:ext>
            </a:extLst>
          </p:cNvPr>
          <p:cNvCxnSpPr>
            <a:cxnSpLocks/>
          </p:cNvCxnSpPr>
          <p:nvPr/>
        </p:nvCxnSpPr>
        <p:spPr>
          <a:xfrm>
            <a:off x="6388174" y="5111730"/>
            <a:ext cx="1080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C40846E-4FCF-09BF-B74E-6D2DE2CFCF7B}"/>
              </a:ext>
            </a:extLst>
          </p:cNvPr>
          <p:cNvCxnSpPr>
            <a:cxnSpLocks/>
          </p:cNvCxnSpPr>
          <p:nvPr/>
        </p:nvCxnSpPr>
        <p:spPr>
          <a:xfrm>
            <a:off x="6388174" y="5563934"/>
            <a:ext cx="1080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F8A993AB-2F29-705E-7583-8606B49A1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328" y="4439140"/>
            <a:ext cx="1837274" cy="183727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766B5B6-5CAC-C885-954A-D23119613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327" y="4480188"/>
            <a:ext cx="1837274" cy="183727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3AF1A7B-CB35-ED4A-CB4A-43033499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44" y="4439140"/>
            <a:ext cx="1837274" cy="18372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0ABE12F-20FD-FEA8-DF20-0CB9121A0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993" y="4439140"/>
            <a:ext cx="1850608" cy="1850608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8C80A1B1-7884-BB45-A5E6-23BF59322030}"/>
              </a:ext>
            </a:extLst>
          </p:cNvPr>
          <p:cNvSpPr txBox="1"/>
          <p:nvPr/>
        </p:nvSpPr>
        <p:spPr>
          <a:xfrm>
            <a:off x="9145297" y="246600"/>
            <a:ext cx="226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Example with two iteration.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5DD2BCE-0428-5E79-88F7-96BFA2CF577E}"/>
              </a:ext>
            </a:extLst>
          </p:cNvPr>
          <p:cNvSpPr txBox="1"/>
          <p:nvPr/>
        </p:nvSpPr>
        <p:spPr>
          <a:xfrm>
            <a:off x="9151964" y="1012812"/>
            <a:ext cx="226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In practice, we use approx. 1000 iterations</a:t>
            </a:r>
          </a:p>
        </p:txBody>
      </p:sp>
    </p:spTree>
    <p:extLst>
      <p:ext uri="{BB962C8B-B14F-4D97-AF65-F5344CB8AC3E}">
        <p14:creationId xmlns:p14="http://schemas.microsoft.com/office/powerpoint/2010/main" val="15332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61914 -0.458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64" y="-2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1D374-9651-F850-CDE3-46850E985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8299254-17ED-0E8A-2F6C-0B6750C8A834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mov01.mov">
            <a:hlinkClick r:id="" action="ppaction://media"/>
            <a:extLst>
              <a:ext uri="{FF2B5EF4-FFF2-40B4-BE49-F238E27FC236}">
                <a16:creationId xmlns:a16="http://schemas.microsoft.com/office/drawing/2014/main" id="{A24B62AC-AFF0-FB73-276F-1D1BB104ED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460" b="2620"/>
          <a:stretch/>
        </p:blipFill>
        <p:spPr>
          <a:xfrm>
            <a:off x="0" y="169337"/>
            <a:ext cx="12192000" cy="6011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E9795-AA7C-EF6B-223C-38A51FFF0B09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6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D5472D5C-1304-126C-680A-A99BF62BB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526" y="2192402"/>
            <a:ext cx="2383615" cy="18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55469-289F-747E-2976-31F5670F1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071EE1-CF4D-40E9-59A1-885C8FAF1FBB}"/>
              </a:ext>
            </a:extLst>
          </p:cNvPr>
          <p:cNvSpPr txBox="1"/>
          <p:nvPr/>
        </p:nvSpPr>
        <p:spPr>
          <a:xfrm>
            <a:off x="1572852" y="3044777"/>
            <a:ext cx="5068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0BC68156-D17E-FC7E-C9BA-6CE3DA38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83" y="1333373"/>
            <a:ext cx="3943474" cy="2531788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EECD899-F673-DC5D-7BB2-4DBFF5D2862E}"/>
              </a:ext>
            </a:extLst>
          </p:cNvPr>
          <p:cNvCxnSpPr>
            <a:cxnSpLocks/>
          </p:cNvCxnSpPr>
          <p:nvPr/>
        </p:nvCxnSpPr>
        <p:spPr>
          <a:xfrm>
            <a:off x="2192110" y="2293150"/>
            <a:ext cx="1161873" cy="1569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22065BF-4B28-5246-ED0E-358BA0AF7E90}"/>
              </a:ext>
            </a:extLst>
          </p:cNvPr>
          <p:cNvGrpSpPr/>
          <p:nvPr/>
        </p:nvGrpSpPr>
        <p:grpSpPr>
          <a:xfrm>
            <a:off x="7297457" y="1955018"/>
            <a:ext cx="2773145" cy="1837275"/>
            <a:chOff x="7297457" y="1955018"/>
            <a:chExt cx="2773145" cy="18372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6E7ECC3-8C31-08AD-EFB0-0BC830E0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3327" y="1955018"/>
              <a:ext cx="1837275" cy="183727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7970E75-B18C-98C0-5332-02561D79E781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09DD9E68-4A7A-76A5-7350-5ECD3FDE0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80" y="1374513"/>
            <a:ext cx="1837274" cy="183727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09220BFA-AA1D-6020-53AE-95158B988CBD}"/>
              </a:ext>
            </a:extLst>
          </p:cNvPr>
          <p:cNvSpPr txBox="1"/>
          <p:nvPr/>
        </p:nvSpPr>
        <p:spPr>
          <a:xfrm>
            <a:off x="71850" y="151252"/>
            <a:ext cx="101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 : </a:t>
            </a:r>
            <a:r>
              <a:rPr lang="en-US" sz="3600" dirty="0" err="1">
                <a:solidFill>
                  <a:srgbClr val="0041A1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for noise estimation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25A45F-AE15-BEC0-74DB-B65711A9CF45}"/>
              </a:ext>
            </a:extLst>
          </p:cNvPr>
          <p:cNvGrpSpPr/>
          <p:nvPr/>
        </p:nvGrpSpPr>
        <p:grpSpPr>
          <a:xfrm>
            <a:off x="4016188" y="3429000"/>
            <a:ext cx="312906" cy="1645899"/>
            <a:chOff x="4016188" y="3429000"/>
            <a:chExt cx="312906" cy="164589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C42CE73-B1B0-F831-D73A-C81F1709F9C6}"/>
                </a:ext>
              </a:extLst>
            </p:cNvPr>
            <p:cNvCxnSpPr/>
            <p:nvPr/>
          </p:nvCxnSpPr>
          <p:spPr>
            <a:xfrm flipV="1">
              <a:off x="4141694" y="3429000"/>
              <a:ext cx="0" cy="945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9BE18-F646-A5D0-167B-A55141248ABF}"/>
                </a:ext>
              </a:extLst>
            </p:cNvPr>
            <p:cNvSpPr txBox="1"/>
            <p:nvPr/>
          </p:nvSpPr>
          <p:spPr>
            <a:xfrm>
              <a:off x="4016188" y="4428568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2276C9-56F0-BA41-9130-7C997FD4F2D6}"/>
              </a:ext>
            </a:extLst>
          </p:cNvPr>
          <p:cNvSpPr txBox="1"/>
          <p:nvPr/>
        </p:nvSpPr>
        <p:spPr>
          <a:xfrm>
            <a:off x="3317415" y="5065193"/>
            <a:ext cx="1648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using</a:t>
            </a:r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 positional</a:t>
            </a:r>
          </a:p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encoding</a:t>
            </a:r>
            <a:endParaRPr lang="en-C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1E01A-4B27-A234-1895-C978FAEA73FF}"/>
              </a:ext>
            </a:extLst>
          </p:cNvPr>
          <p:cNvSpPr txBox="1"/>
          <p:nvPr/>
        </p:nvSpPr>
        <p:spPr>
          <a:xfrm>
            <a:off x="111388" y="2034621"/>
            <a:ext cx="1648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1A1"/>
                </a:solidFill>
                <a:latin typeface="Gill Sans MT" panose="020B0502020104020203" pitchFamily="34" charset="77"/>
              </a:rPr>
              <a:t>Image + noise</a:t>
            </a:r>
            <a:endParaRPr lang="en-C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D53595-BDC2-4CC6-BCA0-DE7A57F263AF}"/>
              </a:ext>
            </a:extLst>
          </p:cNvPr>
          <p:cNvSpPr txBox="1"/>
          <p:nvPr/>
        </p:nvSpPr>
        <p:spPr>
          <a:xfrm>
            <a:off x="9569948" y="3142492"/>
            <a:ext cx="1648557" cy="378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518985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132BC3A-0FDD-D158-F233-6E56C5C90EB2}"/>
              </a:ext>
            </a:extLst>
          </p:cNvPr>
          <p:cNvSpPr txBox="1"/>
          <p:nvPr/>
        </p:nvSpPr>
        <p:spPr>
          <a:xfrm>
            <a:off x="2965687" y="2979893"/>
            <a:ext cx="6260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include “t” in the </a:t>
            </a:r>
            <a:r>
              <a:rPr lang="en-US" sz="36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794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34FBA-2E28-CF8A-B379-E2EE8BD8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CF584-AEE7-A730-4922-4167CB690468}"/>
              </a:ext>
            </a:extLst>
          </p:cNvPr>
          <p:cNvSpPr txBox="1"/>
          <p:nvPr/>
        </p:nvSpPr>
        <p:spPr>
          <a:xfrm>
            <a:off x="1689536" y="277082"/>
            <a:ext cx="81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 teacher</a:t>
            </a:r>
            <a:endParaRPr lang="es-ES_tradnl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3DD3B-1B79-857D-5189-4962DDBF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193" y="2988605"/>
            <a:ext cx="913613" cy="88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89EF7-D416-05DC-DCBC-9630AB1DB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538" y="1897809"/>
            <a:ext cx="8195440" cy="46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5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1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C63A-CD89-52AA-27E2-515DE8453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arrows&#10;&#10;Description automatically generated">
            <a:extLst>
              <a:ext uri="{FF2B5EF4-FFF2-40B4-BE49-F238E27FC236}">
                <a16:creationId xmlns:a16="http://schemas.microsoft.com/office/drawing/2014/main" id="{8EB31399-ADBB-1747-FD7B-3CBACBAC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9C576-19E6-999A-6BC1-E1138D754262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3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400097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C7C2FD1-711C-93F2-46A5-C72F52744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D0F094-1DD2-8F19-F14F-466D2ACC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053" y="6487729"/>
            <a:ext cx="397710" cy="4573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50CD9F-5ABF-E6ED-5EFD-F1D85DEBCC43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4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15730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78611-58F3-3E42-8809-50CC048A3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DD73A3DC-F534-2BCF-5236-9A33A35B0F7C}"/>
              </a:ext>
            </a:extLst>
          </p:cNvPr>
          <p:cNvSpPr txBox="1"/>
          <p:nvPr/>
        </p:nvSpPr>
        <p:spPr>
          <a:xfrm>
            <a:off x="1208605" y="1240744"/>
            <a:ext cx="1018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include text in the </a:t>
            </a:r>
            <a:r>
              <a:rPr lang="en-US" sz="36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to generate images?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19492-A482-2AE5-EB68-6E82504A2CB1}"/>
              </a:ext>
            </a:extLst>
          </p:cNvPr>
          <p:cNvSpPr txBox="1"/>
          <p:nvPr/>
        </p:nvSpPr>
        <p:spPr>
          <a:xfrm>
            <a:off x="1649506" y="3232668"/>
            <a:ext cx="2650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>
                <a:latin typeface="Gill Sans MT" panose="020B0502020104020203" pitchFamily="34" charset="77"/>
              </a:rPr>
              <a:t>“Man screaming”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62A401C-B5CD-BCDB-A93B-02D08199C7BF}"/>
              </a:ext>
            </a:extLst>
          </p:cNvPr>
          <p:cNvSpPr/>
          <p:nvPr/>
        </p:nvSpPr>
        <p:spPr>
          <a:xfrm rot="5400000">
            <a:off x="5350040" y="3026481"/>
            <a:ext cx="753035" cy="102197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6F4C6-315A-E840-6FDA-2DBC0673EA68}"/>
              </a:ext>
            </a:extLst>
          </p:cNvPr>
          <p:cNvSpPr txBox="1"/>
          <p:nvPr/>
        </p:nvSpPr>
        <p:spPr>
          <a:xfrm>
            <a:off x="5130881" y="2727379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Gill Sans MT" panose="020B0502020104020203" pitchFamily="34" charset="77"/>
              </a:rPr>
              <a:t>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41AE2-2A99-3BCC-C29E-6FEE14550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59" y="3454919"/>
            <a:ext cx="3225800" cy="165100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EF83DF09-BB2C-2170-0152-11DCCA584F81}"/>
              </a:ext>
            </a:extLst>
          </p:cNvPr>
          <p:cNvSpPr/>
          <p:nvPr/>
        </p:nvSpPr>
        <p:spPr>
          <a:xfrm rot="10800000">
            <a:off x="7888941" y="3913987"/>
            <a:ext cx="753035" cy="102197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629D-8D45-4CD0-0AAB-39F32CADC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9958" y="5187863"/>
            <a:ext cx="16510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0B23FC-F767-4948-C16A-5592337AEBC0}"/>
              </a:ext>
            </a:extLst>
          </p:cNvPr>
          <p:cNvSpPr txBox="1"/>
          <p:nvPr/>
        </p:nvSpPr>
        <p:spPr>
          <a:xfrm>
            <a:off x="8707798" y="411690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Gill Sans MT" panose="020B0502020104020203" pitchFamily="34" charset="77"/>
              </a:rPr>
              <a:t>RESHAPE</a:t>
            </a:r>
          </a:p>
        </p:txBody>
      </p:sp>
    </p:spTree>
    <p:extLst>
      <p:ext uri="{BB962C8B-B14F-4D97-AF65-F5344CB8AC3E}">
        <p14:creationId xmlns:p14="http://schemas.microsoft.com/office/powerpoint/2010/main" val="211650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8667-F287-31A6-0440-73A9109C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FFEB72F9-C8BF-0F7A-7A17-687C64449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1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609186-6D32-0695-23F4-DCFBFD4EC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054" y="6453499"/>
            <a:ext cx="397710" cy="457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EE58AD-7C35-57EE-24B5-BE8785AE9D7B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5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292719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EEE74-B0CD-CB58-6E67-D98452EF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4163314-3D94-AC4F-4067-F35D0D6EAE5B}"/>
              </a:ext>
            </a:extLst>
          </p:cNvPr>
          <p:cNvSpPr txBox="1"/>
          <p:nvPr/>
        </p:nvSpPr>
        <p:spPr>
          <a:xfrm>
            <a:off x="1208605" y="1240744"/>
            <a:ext cx="1005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include text in the </a:t>
            </a:r>
            <a:r>
              <a:rPr lang="en-US" sz="36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to generate images?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CAE3E-D3C2-91D7-6DF2-FE5218C54FB7}"/>
              </a:ext>
            </a:extLst>
          </p:cNvPr>
          <p:cNvSpPr txBox="1"/>
          <p:nvPr/>
        </p:nvSpPr>
        <p:spPr>
          <a:xfrm>
            <a:off x="3896070" y="3429000"/>
            <a:ext cx="439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>
                <a:latin typeface="Gill Sans MT" panose="020B0502020104020203" pitchFamily="34" charset="77"/>
              </a:rPr>
              <a:t>A better ideal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271820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0AE9224A-A2EA-022E-3070-8BA3A2B2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B04D9-B202-AB74-FD3F-46C4D83F0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794" y="6446962"/>
            <a:ext cx="397710" cy="457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0E00E-E237-FA60-96AA-B3DF6E9D3DB7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4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196013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5F428EB-5887-D216-8459-4E787D9C7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12192000" cy="6828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F49AB-6B8D-0997-6AB3-D9E69D258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550" y="6420277"/>
            <a:ext cx="397710" cy="48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4F90D-A740-55CE-C291-B9EA9899C8F2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4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746242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pms">
            <a:extLst>
              <a:ext uri="{FF2B5EF4-FFF2-40B4-BE49-F238E27FC236}">
                <a16:creationId xmlns:a16="http://schemas.microsoft.com/office/drawing/2014/main" id="{9E13658F-FC4A-DF49-E5D7-2592543E0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21" b="26167"/>
          <a:stretch/>
        </p:blipFill>
        <p:spPr bwMode="auto">
          <a:xfrm>
            <a:off x="294630" y="1207995"/>
            <a:ext cx="11602740" cy="444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FFCB2-5DB9-DECB-84EA-09946E7DD37A}"/>
              </a:ext>
            </a:extLst>
          </p:cNvPr>
          <p:cNvSpPr txBox="1"/>
          <p:nvPr/>
        </p:nvSpPr>
        <p:spPr>
          <a:xfrm>
            <a:off x="34897" y="6488668"/>
            <a:ext cx="569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www.superannotate.com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/blog/diffusion-models</a:t>
            </a:r>
            <a:endParaRPr lang="en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702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B53AE-3270-5CEF-B2CE-147C70A0D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4755F3-21AE-333E-61AE-C918C37FD308}"/>
              </a:ext>
            </a:extLst>
          </p:cNvPr>
          <p:cNvSpPr txBox="1"/>
          <p:nvPr/>
        </p:nvSpPr>
        <p:spPr>
          <a:xfrm>
            <a:off x="34897" y="6488668"/>
            <a:ext cx="117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tree.rocks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/make-diffusion-model-from-scratch-easy-way-to-implement-quick-diffusion-model-e60d18fd0f2e</a:t>
            </a:r>
            <a:endParaRPr lang="en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90A5E6-0B98-F505-865E-194B63E6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0888"/>
            <a:ext cx="12192000" cy="53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35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5124D-0E53-AE87-31DE-A7ED761C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6353CE-624E-22F4-D81F-875A8ECC82CD}"/>
              </a:ext>
            </a:extLst>
          </p:cNvPr>
          <p:cNvSpPr txBox="1"/>
          <p:nvPr/>
        </p:nvSpPr>
        <p:spPr>
          <a:xfrm>
            <a:off x="404037" y="467833"/>
            <a:ext cx="11937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Prompt: a photograph of an astronaut riding a horse</a:t>
            </a:r>
            <a:endParaRPr lang="en-C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 descr="Grid of six images generated by Stable Diffusion">
            <a:extLst>
              <a:ext uri="{FF2B5EF4-FFF2-40B4-BE49-F238E27FC236}">
                <a16:creationId xmlns:a16="http://schemas.microsoft.com/office/drawing/2014/main" id="{51BC8247-2A8A-B2C4-4478-1AE4D67A2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0" y="1479418"/>
            <a:ext cx="7065039" cy="46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F52A5-F7F7-9321-9B59-1FF1690673D8}"/>
              </a:ext>
            </a:extLst>
          </p:cNvPr>
          <p:cNvSpPr txBox="1"/>
          <p:nvPr/>
        </p:nvSpPr>
        <p:spPr>
          <a:xfrm>
            <a:off x="404037" y="6581554"/>
            <a:ext cx="737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klaviyo.tech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/trying-to-understand-stable-diffusion-ea55eefca798</a:t>
            </a:r>
            <a:endParaRPr lang="en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1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6FB5A-F71A-435F-CC5E-3C5929E5E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C663D5-4C94-49A5-28C9-4DFEC849DD19}"/>
              </a:ext>
            </a:extLst>
          </p:cNvPr>
          <p:cNvSpPr txBox="1"/>
          <p:nvPr/>
        </p:nvSpPr>
        <p:spPr>
          <a:xfrm>
            <a:off x="1689536" y="277082"/>
            <a:ext cx="81954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 the teacher for one with more experience (50 years old or older) and also include female students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8DA5C-FD73-6027-3D4C-C3DF4A3DB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193" y="2988605"/>
            <a:ext cx="913613" cy="88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CD1D5-6FE8-EA04-BADD-57F292582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538" y="1897809"/>
            <a:ext cx="8195440" cy="46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1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01"/>
                            </p:stCondLst>
                            <p:childTnLst>
                              <p:par>
                                <p:cTn id="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1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754877-987E-7BBC-4321-145FBFC2101B}"/>
              </a:ext>
            </a:extLst>
          </p:cNvPr>
          <p:cNvSpPr txBox="1"/>
          <p:nvPr/>
        </p:nvSpPr>
        <p:spPr>
          <a:xfrm>
            <a:off x="404037" y="467833"/>
            <a:ext cx="11937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Prompt: a photograph of an astronaut riding a horse</a:t>
            </a:r>
            <a:endParaRPr lang="en-C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098" name="Picture 2" descr="Grid of fifty images showing Stable Diffusion generation process">
            <a:extLst>
              <a:ext uri="{FF2B5EF4-FFF2-40B4-BE49-F238E27FC236}">
                <a16:creationId xmlns:a16="http://schemas.microsoft.com/office/drawing/2014/main" id="{138A2DF5-A809-AF2C-F4E0-FA84BAF7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96" y="1169581"/>
            <a:ext cx="12219496" cy="133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8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625 L 0.00117 -1.075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440F9-C162-6780-876A-33B5B8537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C22465-C68B-49C0-F88B-BE6677DDC403}"/>
              </a:ext>
            </a:extLst>
          </p:cNvPr>
          <p:cNvSpPr txBox="1"/>
          <p:nvPr/>
        </p:nvSpPr>
        <p:spPr>
          <a:xfrm>
            <a:off x="1689536" y="277082"/>
            <a:ext cx="8195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 the teacher for one with less hair and a shorter beard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5D779C-3777-1054-50DB-60A17F3A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193" y="2988605"/>
            <a:ext cx="913613" cy="88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6A87B-D18B-A0FF-98AC-C965BE308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538" y="1897809"/>
            <a:ext cx="8195439" cy="46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1"/>
                            </p:stCondLst>
                            <p:childTnLst>
                              <p:par>
                                <p:cTn id="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1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3E0A4-A7A0-48A9-12D2-AEF8ACB4A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1AFF50-6D81-15B7-AB16-27016BCC85E6}"/>
              </a:ext>
            </a:extLst>
          </p:cNvPr>
          <p:cNvSpPr txBox="1"/>
          <p:nvPr/>
        </p:nvSpPr>
        <p:spPr>
          <a:xfrm>
            <a:off x="1846990" y="3327402"/>
            <a:ext cx="954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images were generated by OpenAI's DALL-E 2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4F6A6B-D186-ED5E-B36B-F3A39123A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021" y="3167389"/>
            <a:ext cx="913613" cy="88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53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52857-05D5-1327-0A70-F9308F63B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27A0E0B1-B1F5-5F8E-1586-5778A29BA16D}"/>
              </a:ext>
            </a:extLst>
          </p:cNvPr>
          <p:cNvSpPr txBox="1"/>
          <p:nvPr/>
        </p:nvSpPr>
        <p:spPr>
          <a:xfrm>
            <a:off x="2675800" y="3105834"/>
            <a:ext cx="684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generate images from text?</a:t>
            </a:r>
          </a:p>
        </p:txBody>
      </p:sp>
    </p:spTree>
    <p:extLst>
      <p:ext uri="{BB962C8B-B14F-4D97-AF65-F5344CB8AC3E}">
        <p14:creationId xmlns:p14="http://schemas.microsoft.com/office/powerpoint/2010/main" val="423648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D3341-238E-E691-7FD2-E83100337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85E45C-0B52-03BB-E98D-22137271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Key Idea of CLIP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3299-E31C-1779-4446-1C8908A2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88" y="4031303"/>
            <a:ext cx="2672546" cy="176201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C9C3691-0F37-3546-F0EC-209FB3ED0345}"/>
              </a:ext>
            </a:extLst>
          </p:cNvPr>
          <p:cNvSpPr/>
          <p:nvPr/>
        </p:nvSpPr>
        <p:spPr>
          <a:xfrm>
            <a:off x="4955894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5DBDC8A-B0BE-01C5-F45D-9B1EC98EFB5C}"/>
              </a:ext>
            </a:extLst>
          </p:cNvPr>
          <p:cNvSpPr/>
          <p:nvPr/>
        </p:nvSpPr>
        <p:spPr>
          <a:xfrm>
            <a:off x="4955894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23" descr="Screen shot 2011-09-26 at 3.09.19 PM.png">
            <a:extLst>
              <a:ext uri="{FF2B5EF4-FFF2-40B4-BE49-F238E27FC236}">
                <a16:creationId xmlns:a16="http://schemas.microsoft.com/office/drawing/2014/main" id="{3BC54A7B-01F7-B43E-6EDE-E7C90D44FCD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1960" y="1996049"/>
            <a:ext cx="633957" cy="25781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4865F33-2B31-F63C-1B06-6B7AC5B2B84D}"/>
              </a:ext>
            </a:extLst>
          </p:cNvPr>
          <p:cNvSpPr/>
          <p:nvPr/>
        </p:nvSpPr>
        <p:spPr>
          <a:xfrm>
            <a:off x="7131931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94C8D0-CC2B-EAC0-4A7A-119D5AB6E625}"/>
              </a:ext>
            </a:extLst>
          </p:cNvPr>
          <p:cNvSpPr/>
          <p:nvPr/>
        </p:nvSpPr>
        <p:spPr>
          <a:xfrm>
            <a:off x="7131931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14D66-B712-85B7-1F10-8AF03531E360}"/>
              </a:ext>
            </a:extLst>
          </p:cNvPr>
          <p:cNvSpPr txBox="1"/>
          <p:nvPr/>
        </p:nvSpPr>
        <p:spPr>
          <a:xfrm>
            <a:off x="7565979" y="233286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C5BFAC5A-8EE2-8988-DEC9-95DE695672B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7682" y="4776769"/>
            <a:ext cx="633957" cy="257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5C201C-FF53-5CA8-8ED8-C3AD06672563}"/>
              </a:ext>
            </a:extLst>
          </p:cNvPr>
          <p:cNvSpPr txBox="1"/>
          <p:nvPr/>
        </p:nvSpPr>
        <p:spPr>
          <a:xfrm>
            <a:off x="7571701" y="511358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EC7C21-C8E9-389B-49C4-9456CF72782A}"/>
              </a:ext>
            </a:extLst>
          </p:cNvPr>
          <p:cNvGrpSpPr/>
          <p:nvPr/>
        </p:nvGrpSpPr>
        <p:grpSpPr>
          <a:xfrm>
            <a:off x="8703502" y="1682091"/>
            <a:ext cx="1318443" cy="3857657"/>
            <a:chOff x="7291367" y="1622768"/>
            <a:chExt cx="1318443" cy="385765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5B426EE-DEE0-43B8-E781-06DB4D62B505}"/>
                </a:ext>
              </a:extLst>
            </p:cNvPr>
            <p:cNvSpPr/>
            <p:nvPr/>
          </p:nvSpPr>
          <p:spPr>
            <a:xfrm>
              <a:off x="7291367" y="1622768"/>
              <a:ext cx="633956" cy="385765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BB1278-7590-9400-5132-B32589290F30}"/>
                </a:ext>
              </a:extLst>
            </p:cNvPr>
            <p:cNvSpPr txBox="1"/>
            <p:nvPr/>
          </p:nvSpPr>
          <p:spPr>
            <a:xfrm>
              <a:off x="7763104" y="3228071"/>
              <a:ext cx="846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(</a:t>
              </a:r>
              <a:r>
                <a:rPr lang="es-ES_tradnl" sz="1200" dirty="0" err="1">
                  <a:latin typeface="Trebuchet MS" panose="020B0703020202090204" pitchFamily="34" charset="0"/>
                </a:rPr>
                <a:t>must</a:t>
              </a:r>
              <a:r>
                <a:rPr lang="es-ES_tradnl" sz="1200" dirty="0">
                  <a:latin typeface="Trebuchet MS" panose="020B0703020202090204" pitchFamily="34" charset="0"/>
                </a:rPr>
                <a:t> be)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VERY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SIMILAR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C324390-E813-CDF0-EA62-93E51A35BD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231" r="44504"/>
          <a:stretch/>
        </p:blipFill>
        <p:spPr>
          <a:xfrm>
            <a:off x="7772636" y="1447140"/>
            <a:ext cx="471681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B1732E-21C0-BAE9-A40E-A256CE7C17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596" r="8352"/>
          <a:stretch/>
        </p:blipFill>
        <p:spPr>
          <a:xfrm>
            <a:off x="7781266" y="4279451"/>
            <a:ext cx="486377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FC43BF-21D5-9CFE-6349-C01DF8D53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279" y="1212876"/>
            <a:ext cx="1242736" cy="46540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2CA5541-AA1A-4F88-BD3D-C71FADDD7563}"/>
              </a:ext>
            </a:extLst>
          </p:cNvPr>
          <p:cNvGrpSpPr/>
          <p:nvPr/>
        </p:nvGrpSpPr>
        <p:grpSpPr>
          <a:xfrm>
            <a:off x="4265820" y="3052076"/>
            <a:ext cx="5889579" cy="1142999"/>
            <a:chOff x="2796664" y="5596430"/>
            <a:chExt cx="5889579" cy="1142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BDA426-83CE-0B18-BA85-0B0D60FE7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664" y="5831748"/>
              <a:ext cx="1866900" cy="4699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C1BF1A-287B-F7C8-B949-96B711A6FB80}"/>
                </a:ext>
              </a:extLst>
            </p:cNvPr>
            <p:cNvSpPr txBox="1"/>
            <p:nvPr/>
          </p:nvSpPr>
          <p:spPr>
            <a:xfrm>
              <a:off x="6198470" y="5903052"/>
              <a:ext cx="2487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→  HIGH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3203700-9C2A-AB85-F9EA-B0E9F0956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9068" t="-40354" r="-16976" b="-84451"/>
            <a:stretch/>
          </p:blipFill>
          <p:spPr>
            <a:xfrm>
              <a:off x="4696794" y="5596430"/>
              <a:ext cx="1981200" cy="114299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9BA0D6-419B-0316-0C09-FC1CF841416B}"/>
              </a:ext>
            </a:extLst>
          </p:cNvPr>
          <p:cNvSpPr txBox="1"/>
          <p:nvPr/>
        </p:nvSpPr>
        <p:spPr>
          <a:xfrm>
            <a:off x="2173388" y="1245550"/>
            <a:ext cx="2672546" cy="16312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Two people relax at a beach under a tree, enjoying a serene ocean view.</a:t>
            </a:r>
          </a:p>
        </p:txBody>
      </p:sp>
    </p:spTree>
    <p:extLst>
      <p:ext uri="{BB962C8B-B14F-4D97-AF65-F5344CB8AC3E}">
        <p14:creationId xmlns:p14="http://schemas.microsoft.com/office/powerpoint/2010/main" val="22536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AC94F-978E-D9A5-D3CE-5E55EDAE7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05E655-6F3D-3755-42D2-06C8DE31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Key Idea of Text to Image Generation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50E64A9-319D-1E68-C85B-A0313D049F9B}"/>
              </a:ext>
            </a:extLst>
          </p:cNvPr>
          <p:cNvSpPr/>
          <p:nvPr/>
        </p:nvSpPr>
        <p:spPr>
          <a:xfrm>
            <a:off x="4955894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2868BF1-A579-FEAD-A8E8-4142B9051578}"/>
              </a:ext>
            </a:extLst>
          </p:cNvPr>
          <p:cNvSpPr/>
          <p:nvPr/>
        </p:nvSpPr>
        <p:spPr>
          <a:xfrm>
            <a:off x="4955894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23" descr="Screen shot 2011-09-26 at 3.09.19 PM.png">
            <a:extLst>
              <a:ext uri="{FF2B5EF4-FFF2-40B4-BE49-F238E27FC236}">
                <a16:creationId xmlns:a16="http://schemas.microsoft.com/office/drawing/2014/main" id="{8DD6260F-24A3-1E78-205A-4DC2CBFE381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1960" y="1996049"/>
            <a:ext cx="633957" cy="25781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79D87C1-FF7E-BFFC-E43C-F4100D44AF3C}"/>
              </a:ext>
            </a:extLst>
          </p:cNvPr>
          <p:cNvSpPr/>
          <p:nvPr/>
        </p:nvSpPr>
        <p:spPr>
          <a:xfrm>
            <a:off x="7131931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260E391-8BC7-6569-8B05-67A328D3C1AE}"/>
              </a:ext>
            </a:extLst>
          </p:cNvPr>
          <p:cNvSpPr/>
          <p:nvPr/>
        </p:nvSpPr>
        <p:spPr>
          <a:xfrm>
            <a:off x="7131931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DED26-B6DE-7DC2-7D2D-03CCD6F8D0C6}"/>
              </a:ext>
            </a:extLst>
          </p:cNvPr>
          <p:cNvSpPr txBox="1"/>
          <p:nvPr/>
        </p:nvSpPr>
        <p:spPr>
          <a:xfrm>
            <a:off x="7565979" y="233286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6171E8A0-8297-CCA9-416B-B1E44A1A78C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7682" y="4776769"/>
            <a:ext cx="633957" cy="257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59CDD1-C9CF-90EC-5D3E-FC186D12280F}"/>
              </a:ext>
            </a:extLst>
          </p:cNvPr>
          <p:cNvSpPr txBox="1"/>
          <p:nvPr/>
        </p:nvSpPr>
        <p:spPr>
          <a:xfrm>
            <a:off x="7571701" y="511358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95AD65-3C01-F588-757F-DB5DDA1BA591}"/>
              </a:ext>
            </a:extLst>
          </p:cNvPr>
          <p:cNvGrpSpPr/>
          <p:nvPr/>
        </p:nvGrpSpPr>
        <p:grpSpPr>
          <a:xfrm>
            <a:off x="8703502" y="1682091"/>
            <a:ext cx="1318443" cy="3857657"/>
            <a:chOff x="7291367" y="1622768"/>
            <a:chExt cx="1318443" cy="385765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6E08821B-D382-B295-F503-5ABF78527551}"/>
                </a:ext>
              </a:extLst>
            </p:cNvPr>
            <p:cNvSpPr/>
            <p:nvPr/>
          </p:nvSpPr>
          <p:spPr>
            <a:xfrm>
              <a:off x="7291367" y="1622768"/>
              <a:ext cx="633956" cy="385765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6EA670-57C2-A1BE-9144-A06FA7D5E047}"/>
                </a:ext>
              </a:extLst>
            </p:cNvPr>
            <p:cNvSpPr txBox="1"/>
            <p:nvPr/>
          </p:nvSpPr>
          <p:spPr>
            <a:xfrm>
              <a:off x="7763104" y="3228071"/>
              <a:ext cx="846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(</a:t>
              </a:r>
              <a:r>
                <a:rPr lang="es-ES_tradnl" sz="1200" dirty="0" err="1">
                  <a:latin typeface="Trebuchet MS" panose="020B0703020202090204" pitchFamily="34" charset="0"/>
                </a:rPr>
                <a:t>must</a:t>
              </a:r>
              <a:r>
                <a:rPr lang="es-ES_tradnl" sz="1200" dirty="0">
                  <a:latin typeface="Trebuchet MS" panose="020B0703020202090204" pitchFamily="34" charset="0"/>
                </a:rPr>
                <a:t> be)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VERY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SIMILAR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D1D66CB-1D6A-8859-878C-E7588288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231" r="44504"/>
          <a:stretch/>
        </p:blipFill>
        <p:spPr>
          <a:xfrm>
            <a:off x="7772636" y="1447140"/>
            <a:ext cx="471681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D4EF99-E6E5-620C-E1FA-22E41DEABC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596" r="8352"/>
          <a:stretch/>
        </p:blipFill>
        <p:spPr>
          <a:xfrm>
            <a:off x="7781266" y="4279451"/>
            <a:ext cx="486377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F55736-55ED-C937-49CF-CEC4991E1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279" y="1212876"/>
            <a:ext cx="1242736" cy="46540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946C53-9ECB-651D-96A6-876DAE6356F8}"/>
              </a:ext>
            </a:extLst>
          </p:cNvPr>
          <p:cNvGrpSpPr/>
          <p:nvPr/>
        </p:nvGrpSpPr>
        <p:grpSpPr>
          <a:xfrm>
            <a:off x="4265820" y="3052076"/>
            <a:ext cx="5889579" cy="1142999"/>
            <a:chOff x="2796664" y="5596430"/>
            <a:chExt cx="5889579" cy="1142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F56963F-2942-F685-3256-2A79EC8F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6664" y="5831748"/>
              <a:ext cx="1866900" cy="4699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9A8382-EBA4-960D-1DDD-6C7C4EA41740}"/>
                </a:ext>
              </a:extLst>
            </p:cNvPr>
            <p:cNvSpPr txBox="1"/>
            <p:nvPr/>
          </p:nvSpPr>
          <p:spPr>
            <a:xfrm>
              <a:off x="6198470" y="5903052"/>
              <a:ext cx="2487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→  HIGH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B7EB866-BDCC-B1E6-F26E-661AB4B44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9068" t="-40354" r="-16976" b="-84451"/>
            <a:stretch/>
          </p:blipFill>
          <p:spPr>
            <a:xfrm>
              <a:off x="4696794" y="5596430"/>
              <a:ext cx="1981200" cy="114299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4126ED-8291-B69C-EB35-DBDA918F046C}"/>
              </a:ext>
            </a:extLst>
          </p:cNvPr>
          <p:cNvSpPr txBox="1"/>
          <p:nvPr/>
        </p:nvSpPr>
        <p:spPr>
          <a:xfrm>
            <a:off x="2173388" y="1245550"/>
            <a:ext cx="2672546" cy="16312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Two people relax at a beach under a tree, enjoying a serene ocean view.</a:t>
            </a:r>
          </a:p>
        </p:txBody>
      </p:sp>
      <p:pic>
        <p:nvPicPr>
          <p:cNvPr id="7" name="Picture 6" descr="A red question mark on a white background&#10;&#10;Description automatically generated">
            <a:extLst>
              <a:ext uri="{FF2B5EF4-FFF2-40B4-BE49-F238E27FC236}">
                <a16:creationId xmlns:a16="http://schemas.microsoft.com/office/drawing/2014/main" id="{9C0FE173-B2F2-D489-CF45-22DF2142D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50" y="3728030"/>
            <a:ext cx="1805708" cy="24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570</Words>
  <Application>Microsoft Macintosh PowerPoint</Application>
  <PresentationFormat>Widescreen</PresentationFormat>
  <Paragraphs>141</Paragraphs>
  <Slides>40</Slides>
  <Notes>18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</vt:lpstr>
      <vt:lpstr>Aptos Display</vt:lpstr>
      <vt:lpstr>Arial</vt:lpstr>
      <vt:lpstr>Consolas</vt:lpstr>
      <vt:lpstr>Gill Sans MT</vt:lpstr>
      <vt:lpstr>Times New Roman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Idea of CLIP</vt:lpstr>
      <vt:lpstr>Key Idea of Text to Image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Eduardo Sebastian Gaete</dc:creator>
  <cp:lastModifiedBy>Domingo Mery</cp:lastModifiedBy>
  <cp:revision>14</cp:revision>
  <dcterms:created xsi:type="dcterms:W3CDTF">2024-11-19T13:08:24Z</dcterms:created>
  <dcterms:modified xsi:type="dcterms:W3CDTF">2024-11-20T21:53:26Z</dcterms:modified>
</cp:coreProperties>
</file>